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4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amp; undertitel">
    <p:spTree>
      <p:nvGrpSpPr>
        <p:cNvPr id="1" name=""/>
        <p:cNvGrpSpPr/>
        <p:nvPr/>
      </p:nvGrpSpPr>
      <p:grpSpPr>
        <a:xfrm>
          <a:off x="0" y="0"/>
          <a:ext cx="0" cy="0"/>
          <a:chOff x="0" y="0"/>
          <a:chExt cx="0" cy="0"/>
        </a:xfrm>
      </p:grpSpPr>
      <p:sp>
        <p:nvSpPr>
          <p:cNvPr id="13" name="Streg"/>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treg"/>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treg"/>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eltekst"/>
          <p:cNvSpPr>
            <a:spLocks noGrp="1"/>
          </p:cNvSpPr>
          <p:nvPr>
            <p:ph type="title"/>
          </p:nvPr>
        </p:nvSpPr>
        <p:spPr>
          <a:xfrm>
            <a:off x="508000" y="4140200"/>
            <a:ext cx="7200900" cy="2413000"/>
          </a:xfrm>
          <a:prstGeom prst="rect">
            <a:avLst/>
          </a:prstGeom>
        </p:spPr>
        <p:txBody>
          <a:bodyPr/>
          <a:lstStyle>
            <a:lvl1pPr algn="l"/>
          </a:lstStyle>
          <a:p>
            <a:r>
              <a:t>Titeltekst</a:t>
            </a:r>
          </a:p>
        </p:txBody>
      </p:sp>
      <p:sp>
        <p:nvSpPr>
          <p:cNvPr id="18" name="Brødtekst, niveau et…"/>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9"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
    <p:spTree>
      <p:nvGrpSpPr>
        <p:cNvPr id="1" name=""/>
        <p:cNvGrpSpPr/>
        <p:nvPr/>
      </p:nvGrpSpPr>
      <p:grpSpPr>
        <a:xfrm>
          <a:off x="0" y="0"/>
          <a:ext cx="0" cy="0"/>
          <a:chOff x="0" y="0"/>
          <a:chExt cx="0" cy="0"/>
        </a:xfrm>
      </p:grpSpPr>
      <p:sp>
        <p:nvSpPr>
          <p:cNvPr id="107" name="–Jon Hansen"/>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–Jon Hansen</a:t>
            </a:r>
          </a:p>
        </p:txBody>
      </p:sp>
      <p:sp>
        <p:nvSpPr>
          <p:cNvPr id="108" name="“Skriv et citat her”."/>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“Skriv et citat her”.</a:t>
            </a:r>
          </a:p>
        </p:txBody>
      </p:sp>
      <p:sp>
        <p:nvSpPr>
          <p:cNvPr id="109"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Billed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sp>
        <p:nvSpPr>
          <p:cNvPr id="124"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vandret">
    <p:spTree>
      <p:nvGrpSpPr>
        <p:cNvPr id="1" name=""/>
        <p:cNvGrpSpPr/>
        <p:nvPr/>
      </p:nvGrpSpPr>
      <p:grpSpPr>
        <a:xfrm>
          <a:off x="0" y="0"/>
          <a:ext cx="0" cy="0"/>
          <a:chOff x="0" y="0"/>
          <a:chExt cx="0" cy="0"/>
        </a:xfrm>
      </p:grpSpPr>
      <p:sp>
        <p:nvSpPr>
          <p:cNvPr id="26" name="Streg"/>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treg"/>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treg"/>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treg"/>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Billede"/>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iteltekst"/>
          <p:cNvSpPr>
            <a:spLocks noGrp="1"/>
          </p:cNvSpPr>
          <p:nvPr>
            <p:ph type="title"/>
          </p:nvPr>
        </p:nvSpPr>
        <p:spPr>
          <a:xfrm>
            <a:off x="508000" y="6680200"/>
            <a:ext cx="7200900" cy="2413000"/>
          </a:xfrm>
          <a:prstGeom prst="rect">
            <a:avLst/>
          </a:prstGeom>
        </p:spPr>
        <p:txBody>
          <a:bodyPr/>
          <a:lstStyle>
            <a:lvl1pPr algn="l"/>
          </a:lstStyle>
          <a:p>
            <a:r>
              <a:t>Titeltekst</a:t>
            </a:r>
          </a:p>
        </p:txBody>
      </p:sp>
      <p:sp>
        <p:nvSpPr>
          <p:cNvPr id="33" name="Brødtekst, niveau et…"/>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4"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 centreret">
    <p:spTree>
      <p:nvGrpSpPr>
        <p:cNvPr id="1" name=""/>
        <p:cNvGrpSpPr/>
        <p:nvPr/>
      </p:nvGrpSpPr>
      <p:grpSpPr>
        <a:xfrm>
          <a:off x="0" y="0"/>
          <a:ext cx="0" cy="0"/>
          <a:chOff x="0" y="0"/>
          <a:chExt cx="0" cy="0"/>
        </a:xfrm>
      </p:grpSpPr>
      <p:sp>
        <p:nvSpPr>
          <p:cNvPr id="41" name="Titeltekst"/>
          <p:cNvSpPr>
            <a:spLocks noGrp="1"/>
          </p:cNvSpPr>
          <p:nvPr>
            <p:ph type="title"/>
          </p:nvPr>
        </p:nvSpPr>
        <p:spPr>
          <a:xfrm>
            <a:off x="508000" y="3670300"/>
            <a:ext cx="11988800" cy="2413000"/>
          </a:xfrm>
          <a:prstGeom prst="rect">
            <a:avLst/>
          </a:prstGeom>
        </p:spPr>
        <p:txBody>
          <a:bodyPr/>
          <a:lstStyle/>
          <a:p>
            <a:r>
              <a:t>Titeltekst</a:t>
            </a:r>
          </a:p>
        </p:txBody>
      </p:sp>
      <p:sp>
        <p:nvSpPr>
          <p:cNvPr id="42"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lodret">
    <p:spTree>
      <p:nvGrpSpPr>
        <p:cNvPr id="1" name=""/>
        <p:cNvGrpSpPr/>
        <p:nvPr/>
      </p:nvGrpSpPr>
      <p:grpSpPr>
        <a:xfrm>
          <a:off x="0" y="0"/>
          <a:ext cx="0" cy="0"/>
          <a:chOff x="0" y="0"/>
          <a:chExt cx="0" cy="0"/>
        </a:xfrm>
      </p:grpSpPr>
      <p:sp>
        <p:nvSpPr>
          <p:cNvPr id="49" name="Streg"/>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treg"/>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Billede"/>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Titeltekst"/>
          <p:cNvSpPr>
            <a:spLocks noGrp="1"/>
          </p:cNvSpPr>
          <p:nvPr>
            <p:ph type="title"/>
          </p:nvPr>
        </p:nvSpPr>
        <p:spPr>
          <a:xfrm>
            <a:off x="508000" y="2806700"/>
            <a:ext cx="5676900" cy="2032000"/>
          </a:xfrm>
          <a:prstGeom prst="rect">
            <a:avLst/>
          </a:prstGeom>
        </p:spPr>
        <p:txBody>
          <a:bodyPr/>
          <a:lstStyle>
            <a:lvl1pPr algn="l">
              <a:defRPr sz="5600"/>
            </a:lvl1pPr>
          </a:lstStyle>
          <a:p>
            <a:r>
              <a:t>Titeltekst</a:t>
            </a:r>
          </a:p>
        </p:txBody>
      </p:sp>
      <p:sp>
        <p:nvSpPr>
          <p:cNvPr id="54" name="Brødtekst, niveau et…"/>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55"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øverst">
    <p:spTree>
      <p:nvGrpSpPr>
        <p:cNvPr id="1" name=""/>
        <p:cNvGrpSpPr/>
        <p:nvPr/>
      </p:nvGrpSpPr>
      <p:grpSpPr>
        <a:xfrm>
          <a:off x="0" y="0"/>
          <a:ext cx="0" cy="0"/>
          <a:chOff x="0" y="0"/>
          <a:chExt cx="0" cy="0"/>
        </a:xfrm>
      </p:grpSpPr>
      <p:sp>
        <p:nvSpPr>
          <p:cNvPr id="62" name="Titeltekst"/>
          <p:cNvSpPr>
            <a:spLocks noGrp="1"/>
          </p:cNvSpPr>
          <p:nvPr>
            <p:ph type="title"/>
          </p:nvPr>
        </p:nvSpPr>
        <p:spPr>
          <a:prstGeom prst="rect">
            <a:avLst/>
          </a:prstGeom>
        </p:spPr>
        <p:txBody>
          <a:bodyPr/>
          <a:lstStyle/>
          <a:p>
            <a:r>
              <a:t>Titeltekst</a:t>
            </a:r>
          </a:p>
        </p:txBody>
      </p:sp>
      <p:sp>
        <p:nvSpPr>
          <p:cNvPr id="63"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punkter">
    <p:spTree>
      <p:nvGrpSpPr>
        <p:cNvPr id="1" name=""/>
        <p:cNvGrpSpPr/>
        <p:nvPr/>
      </p:nvGrpSpPr>
      <p:grpSpPr>
        <a:xfrm>
          <a:off x="0" y="0"/>
          <a:ext cx="0" cy="0"/>
          <a:chOff x="0" y="0"/>
          <a:chExt cx="0" cy="0"/>
        </a:xfrm>
      </p:grpSpPr>
      <p:sp>
        <p:nvSpPr>
          <p:cNvPr id="70" name="Titeltekst"/>
          <p:cNvSpPr>
            <a:spLocks noGrp="1"/>
          </p:cNvSpPr>
          <p:nvPr>
            <p:ph type="title"/>
          </p:nvPr>
        </p:nvSpPr>
        <p:spPr>
          <a:prstGeom prst="rect">
            <a:avLst/>
          </a:prstGeom>
        </p:spPr>
        <p:txBody>
          <a:bodyPr/>
          <a:lstStyle/>
          <a:p>
            <a:r>
              <a:t>Titeltekst</a:t>
            </a:r>
          </a:p>
        </p:txBody>
      </p:sp>
      <p:sp>
        <p:nvSpPr>
          <p:cNvPr id="71" name="Brødtekst, niveau et…"/>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72"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amp; foto">
    <p:spTree>
      <p:nvGrpSpPr>
        <p:cNvPr id="1" name=""/>
        <p:cNvGrpSpPr/>
        <p:nvPr/>
      </p:nvGrpSpPr>
      <p:grpSpPr>
        <a:xfrm>
          <a:off x="0" y="0"/>
          <a:ext cx="0" cy="0"/>
          <a:chOff x="0" y="0"/>
          <a:chExt cx="0" cy="0"/>
        </a:xfrm>
      </p:grpSpPr>
      <p:sp>
        <p:nvSpPr>
          <p:cNvPr id="79" name="Billede"/>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Titeltekst"/>
          <p:cNvSpPr>
            <a:spLocks noGrp="1"/>
          </p:cNvSpPr>
          <p:nvPr>
            <p:ph type="title"/>
          </p:nvPr>
        </p:nvSpPr>
        <p:spPr>
          <a:prstGeom prst="rect">
            <a:avLst/>
          </a:prstGeom>
        </p:spPr>
        <p:txBody>
          <a:bodyPr/>
          <a:lstStyle/>
          <a:p>
            <a:r>
              <a:t>Titeltekst</a:t>
            </a:r>
          </a:p>
        </p:txBody>
      </p:sp>
      <p:sp>
        <p:nvSpPr>
          <p:cNvPr id="81" name="Brødtekst, niveau et…"/>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82"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nkttegn">
    <p:spTree>
      <p:nvGrpSpPr>
        <p:cNvPr id="1" name=""/>
        <p:cNvGrpSpPr/>
        <p:nvPr/>
      </p:nvGrpSpPr>
      <p:grpSpPr>
        <a:xfrm>
          <a:off x="0" y="0"/>
          <a:ext cx="0" cy="0"/>
          <a:chOff x="0" y="0"/>
          <a:chExt cx="0" cy="0"/>
        </a:xfrm>
      </p:grpSpPr>
      <p:sp>
        <p:nvSpPr>
          <p:cNvPr id="89" name="Brødtekst, niveau et…"/>
          <p:cNvSpPr>
            <a:spLocks noGrp="1"/>
          </p:cNvSpPr>
          <p:nvPr>
            <p:ph type="body" idx="1"/>
          </p:nvPr>
        </p:nvSpPr>
        <p:spPr>
          <a:xfrm>
            <a:off x="508000" y="1270000"/>
            <a:ext cx="11988800" cy="7213600"/>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90"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r. ark">
    <p:spTree>
      <p:nvGrpSpPr>
        <p:cNvPr id="1" name=""/>
        <p:cNvGrpSpPr/>
        <p:nvPr/>
      </p:nvGrpSpPr>
      <p:grpSpPr>
        <a:xfrm>
          <a:off x="0" y="0"/>
          <a:ext cx="0" cy="0"/>
          <a:chOff x="0" y="0"/>
          <a:chExt cx="0" cy="0"/>
        </a:xfrm>
      </p:grpSpPr>
      <p:sp>
        <p:nvSpPr>
          <p:cNvPr id="97" name="Billede"/>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Billede"/>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Billede"/>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Lysbilled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treg"/>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treg"/>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eltekst"/>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Titeltekst</a:t>
            </a:r>
          </a:p>
        </p:txBody>
      </p:sp>
      <p:sp>
        <p:nvSpPr>
          <p:cNvPr id="5" name="Brødtekst, niveau et…"/>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6" name="Lysbillednummer"/>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rundbog til DANSK i grundforløbet"/>
          <p:cNvSpPr>
            <a:spLocks noGrp="1"/>
          </p:cNvSpPr>
          <p:nvPr>
            <p:ph type="body" idx="13"/>
          </p:nvPr>
        </p:nvSpPr>
        <p:spPr>
          <a:prstGeom prst="rect">
            <a:avLst/>
          </a:prstGeom>
        </p:spPr>
        <p:txBody>
          <a:bodyPr/>
          <a:lstStyle/>
          <a:p>
            <a:r>
              <a:t>Grundbog til </a:t>
            </a:r>
            <a:r>
              <a:rPr b="1" i="0">
                <a:solidFill>
                  <a:schemeClr val="accent5">
                    <a:hueOff val="-411174"/>
                    <a:satOff val="4030"/>
                    <a:lumOff val="-29867"/>
                  </a:schemeClr>
                </a:solidFill>
              </a:rPr>
              <a:t>DANSK</a:t>
            </a:r>
            <a:r>
              <a:t> i grundforløbet</a:t>
            </a:r>
          </a:p>
        </p:txBody>
      </p:sp>
      <p:pic>
        <p:nvPicPr>
          <p:cNvPr id="134" name="IMG_0114.JPG" descr="IMG_0114.JPG"/>
          <p:cNvPicPr>
            <a:picLocks noGrp="1"/>
          </p:cNvPicPr>
          <p:nvPr>
            <p:ph type="pic" idx="14"/>
          </p:nvPr>
        </p:nvPicPr>
        <p:blipFill>
          <a:blip r:embed="rId2">
            <a:extLst/>
          </a:blip>
          <a:stretch>
            <a:fillRect/>
          </a:stretch>
        </p:blipFill>
        <p:spPr>
          <a:xfrm>
            <a:off x="469900" y="544561"/>
            <a:ext cx="12065000" cy="5537201"/>
          </a:xfrm>
          <a:prstGeom prst="rect">
            <a:avLst/>
          </a:prstGeom>
        </p:spPr>
      </p:pic>
      <p:sp>
        <p:nvSpPr>
          <p:cNvPr id="135" name="Dansk i grundforløbet"/>
          <p:cNvSpPr>
            <a:spLocks noGrp="1"/>
          </p:cNvSpPr>
          <p:nvPr>
            <p:ph type="title"/>
          </p:nvPr>
        </p:nvSpPr>
        <p:spPr>
          <a:prstGeom prst="rect">
            <a:avLst/>
          </a:prstGeom>
        </p:spPr>
        <p:txBody>
          <a:bodyPr/>
          <a:lstStyle>
            <a:lvl1pPr>
              <a:defRPr>
                <a:solidFill>
                  <a:schemeClr val="accent5">
                    <a:hueOff val="-411174"/>
                    <a:satOff val="4030"/>
                    <a:lumOff val="-29867"/>
                  </a:schemeClr>
                </a:solidFill>
              </a:defRPr>
            </a:lvl1pPr>
          </a:lstStyle>
          <a:p>
            <a:r>
              <a:t>Dansk i grundforløbet</a:t>
            </a:r>
          </a:p>
        </p:txBody>
      </p:sp>
      <p:pic>
        <p:nvPicPr>
          <p:cNvPr id="136" name="pasted-image.tiff" descr="pasted-image.tiff"/>
          <p:cNvPicPr>
            <a:picLocks noChangeAspect="1"/>
          </p:cNvPicPr>
          <p:nvPr/>
        </p:nvPicPr>
        <p:blipFill>
          <a:blip r:embed="rId3">
            <a:extLst/>
          </a:blip>
          <a:stretch>
            <a:fillRect/>
          </a:stretch>
        </p:blipFill>
        <p:spPr>
          <a:xfrm>
            <a:off x="12107333" y="8597900"/>
            <a:ext cx="914401" cy="10668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Modul 6: Sproglig karakteristik"/>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6: Sproglig karakteristik</a:t>
            </a:r>
          </a:p>
        </p:txBody>
      </p:sp>
      <p:sp>
        <p:nvSpPr>
          <p:cNvPr id="183" name="Læringsmål…"/>
          <p:cNvSpPr>
            <a:spLocks noGrp="1"/>
          </p:cNvSpPr>
          <p:nvPr>
            <p:ph type="body" sz="half" idx="1"/>
          </p:nvPr>
        </p:nvSpPr>
        <p:spPr>
          <a:xfrm>
            <a:off x="508000" y="2425699"/>
            <a:ext cx="11988800" cy="3572670"/>
          </a:xfrm>
          <a:prstGeom prst="rect">
            <a:avLst/>
          </a:prstGeom>
        </p:spPr>
        <p:txBody>
          <a:bodyPr anchor="t"/>
          <a:lstStyle/>
          <a:p>
            <a:pPr marL="211454" indent="-211454" defTabSz="262889">
              <a:spcBef>
                <a:spcPts val="1000"/>
              </a:spcBef>
              <a:defRPr sz="1619"/>
            </a:pPr>
            <a:r>
              <a:t>Læringsmål</a:t>
            </a:r>
          </a:p>
          <a:p>
            <a:pPr marL="422909" lvl="1" indent="-211454" defTabSz="262889">
              <a:spcBef>
                <a:spcPts val="1000"/>
              </a:spcBef>
              <a:defRPr sz="1619"/>
            </a:pPr>
            <a:r>
              <a:t>At opnå forståelse af, hvilke elementer der har indvirkning på mundtlig, skriftlig og multimodal kommunikation</a:t>
            </a:r>
          </a:p>
          <a:p>
            <a:pPr marL="422909" lvl="1" indent="-211454" defTabSz="262889">
              <a:spcBef>
                <a:spcPts val="1000"/>
              </a:spcBef>
              <a:defRPr sz="1619"/>
            </a:pPr>
            <a:r>
              <a:t>At opnå forståelse af, hvad man forstår ved stilen i en tekst, og hvordan en teksts særlige stil opstår</a:t>
            </a:r>
          </a:p>
          <a:p>
            <a:pPr marL="422909" lvl="1" indent="-211454" defTabSz="262889">
              <a:spcBef>
                <a:spcPts val="1000"/>
              </a:spcBef>
              <a:defRPr sz="1619"/>
            </a:pPr>
            <a:r>
              <a:t>At opnå indsigt i, at formålet med sproglig karakteristik er at give en vurdering af de sproglige virkemidlers virkning på læseren</a:t>
            </a:r>
          </a:p>
          <a:p>
            <a:pPr marL="211454" indent="-211454" defTabSz="262889">
              <a:spcBef>
                <a:spcPts val="1000"/>
              </a:spcBef>
              <a:defRPr sz="1619"/>
            </a:pPr>
            <a:r>
              <a:t>Kernestof</a:t>
            </a:r>
          </a:p>
          <a:p>
            <a:pPr marL="422909" lvl="1" indent="-211454" defTabSz="262889">
              <a:spcBef>
                <a:spcPts val="1000"/>
              </a:spcBef>
              <a:defRPr sz="1619"/>
            </a:pPr>
            <a:r>
              <a:t>Stilistiske virkemidler - hvordan de opstår, og hvordan de virker</a:t>
            </a:r>
          </a:p>
          <a:p>
            <a:pPr marL="211454" indent="-211454" defTabSz="262889">
              <a:spcBef>
                <a:spcPts val="1000"/>
              </a:spcBef>
              <a:defRPr sz="1619"/>
            </a:pPr>
            <a:r>
              <a:t>Materiale</a:t>
            </a:r>
          </a:p>
          <a:p>
            <a:pPr marL="422909" lvl="1" indent="-211454" defTabSz="262889">
              <a:spcBef>
                <a:spcPts val="1000"/>
              </a:spcBef>
              <a:defRPr sz="1619"/>
            </a:pPr>
            <a:r>
              <a:t>Kapitel 5: “Sproglig karakteristik”</a:t>
            </a:r>
          </a:p>
        </p:txBody>
      </p:sp>
      <p:graphicFrame>
        <p:nvGraphicFramePr>
          <p:cNvPr id="184"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7649">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Begrebsafklaring - fx CL-øvelsen: ‘Quiz og byt’</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B</a:t>
                      </a:r>
                    </a:p>
                  </a:txBody>
                  <a:tcPr marL="50800" marR="50800" marT="50800" marB="50800" anchor="ctr" horzOverflow="overflow"/>
                </a:tc>
                <a:extLst>
                  <a:ext uri="{0D108BD9-81ED-4DB2-BD59-A6C34878D82A}">
                    <a16:rowId xmlns:a16="http://schemas.microsoft.com/office/drawing/2014/main" val="10003"/>
                  </a:ext>
                </a:extLst>
              </a:tr>
              <a:tr h="490436">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35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C</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af, hvad der er formålet med sproglig karakteristik</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85"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86"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Modul 7: Realplan og billedplan"/>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7: Realplan og billedplan</a:t>
            </a:r>
          </a:p>
        </p:txBody>
      </p:sp>
      <p:sp>
        <p:nvSpPr>
          <p:cNvPr id="189" name="Læringsmål…"/>
          <p:cNvSpPr>
            <a:spLocks noGrp="1"/>
          </p:cNvSpPr>
          <p:nvPr>
            <p:ph type="body" sz="half" idx="1"/>
          </p:nvPr>
        </p:nvSpPr>
        <p:spPr>
          <a:xfrm>
            <a:off x="508000" y="2425699"/>
            <a:ext cx="11988800" cy="3320157"/>
          </a:xfrm>
          <a:prstGeom prst="rect">
            <a:avLst/>
          </a:prstGeom>
        </p:spPr>
        <p:txBody>
          <a:bodyPr anchor="t"/>
          <a:lstStyle/>
          <a:p>
            <a:pPr marL="234950" indent="-234950" defTabSz="292100">
              <a:spcBef>
                <a:spcPts val="1200"/>
              </a:spcBef>
              <a:defRPr sz="1800"/>
            </a:pPr>
            <a:r>
              <a:t>Læringsmål</a:t>
            </a:r>
          </a:p>
          <a:p>
            <a:pPr marL="469900" lvl="1" indent="-234950" defTabSz="292100">
              <a:spcBef>
                <a:spcPts val="1200"/>
              </a:spcBef>
              <a:defRPr sz="1800"/>
            </a:pPr>
            <a:r>
              <a:t>At opnå forståelse af, hvordan billedsprog opstår, og hvorfor man anvender billedsprog i henholdsvis fakta- og fiktionstekster</a:t>
            </a:r>
          </a:p>
          <a:p>
            <a:pPr marL="234950" indent="-234950" defTabSz="292100">
              <a:spcBef>
                <a:spcPts val="1200"/>
              </a:spcBef>
              <a:defRPr sz="1800"/>
            </a:pPr>
            <a:r>
              <a:t>Kernestof</a:t>
            </a:r>
          </a:p>
          <a:p>
            <a:pPr marL="469900" lvl="1" indent="-234950" defTabSz="292100">
              <a:spcBef>
                <a:spcPts val="1200"/>
              </a:spcBef>
              <a:defRPr sz="1800"/>
            </a:pPr>
            <a:r>
              <a:t>Kendskab til begreberne “realplan” og “billedplan”, “kognitive metaforer” samt forskellige billedsproglige    figurer</a:t>
            </a:r>
          </a:p>
          <a:p>
            <a:pPr marL="234950" indent="-234950" defTabSz="292100">
              <a:spcBef>
                <a:spcPts val="1200"/>
              </a:spcBef>
              <a:defRPr sz="1800"/>
            </a:pPr>
            <a:r>
              <a:t>Materiale</a:t>
            </a:r>
          </a:p>
          <a:p>
            <a:pPr marL="469900" lvl="1" indent="-234950" defTabSz="292100">
              <a:spcBef>
                <a:spcPts val="1200"/>
              </a:spcBef>
              <a:defRPr sz="1800"/>
            </a:pPr>
            <a:r>
              <a:t>Kapitel 6: “Realplan og billedplan”</a:t>
            </a:r>
          </a:p>
        </p:txBody>
      </p:sp>
      <p:graphicFrame>
        <p:nvGraphicFramePr>
          <p:cNvPr id="190"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5300">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af skema side 60 - find flere eksempler til skemaet </a:t>
                      </a:r>
                    </a:p>
                  </a:txBody>
                  <a:tcPr marL="50800" marR="50800" marT="50800" marB="50800" anchor="ctr" horzOverflow="overflow"/>
                </a:tc>
                <a:extLst>
                  <a:ext uri="{0D108BD9-81ED-4DB2-BD59-A6C34878D82A}">
                    <a16:rowId xmlns:a16="http://schemas.microsoft.com/office/drawing/2014/main" val="10001"/>
                  </a:ext>
                </a:extLst>
              </a:tr>
              <a:tr h="495300">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B -&gt; Gennemgang af realplan og billedplan på klassen</a:t>
                      </a:r>
                    </a:p>
                  </a:txBody>
                  <a:tcPr marL="50800" marR="50800" marT="50800" marB="50800" anchor="ctr" horzOverflow="overflow"/>
                </a:tc>
                <a:extLst>
                  <a:ext uri="{0D108BD9-81ED-4DB2-BD59-A6C34878D82A}">
                    <a16:rowId xmlns:a16="http://schemas.microsoft.com/office/drawing/2014/main" val="10002"/>
                  </a:ext>
                </a:extLst>
              </a:tr>
              <a:tr h="495300">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25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3"/>
                  </a:ext>
                </a:extLst>
              </a:tr>
              <a:tr h="495300">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35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C (der samles op på øvelsen i næste modul)</a:t>
                      </a:r>
                    </a:p>
                  </a:txBody>
                  <a:tcPr marL="50800" marR="50800" marT="50800" marB="50800" anchor="ctr" horzOverflow="overflow"/>
                </a:tc>
                <a:extLst>
                  <a:ext uri="{0D108BD9-81ED-4DB2-BD59-A6C34878D82A}">
                    <a16:rowId xmlns:a16="http://schemas.microsoft.com/office/drawing/2014/main" val="10004"/>
                  </a:ext>
                </a:extLst>
              </a:tr>
            </a:tbl>
          </a:graphicData>
        </a:graphic>
      </p:graphicFrame>
      <p:pic>
        <p:nvPicPr>
          <p:cNvPr id="191"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92"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Modul 8: Forfatter og fortæller"/>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8: Forfatter og fortæller</a:t>
            </a:r>
          </a:p>
        </p:txBody>
      </p:sp>
      <p:sp>
        <p:nvSpPr>
          <p:cNvPr id="195" name="Læringsmål…"/>
          <p:cNvSpPr>
            <a:spLocks noGrp="1"/>
          </p:cNvSpPr>
          <p:nvPr>
            <p:ph type="body" sz="half" idx="1"/>
          </p:nvPr>
        </p:nvSpPr>
        <p:spPr>
          <a:xfrm>
            <a:off x="508000" y="2425699"/>
            <a:ext cx="11988800" cy="3572670"/>
          </a:xfrm>
          <a:prstGeom prst="rect">
            <a:avLst/>
          </a:prstGeom>
        </p:spPr>
        <p:txBody>
          <a:bodyPr anchor="t"/>
          <a:lstStyle/>
          <a:p>
            <a:pPr marL="244347" indent="-244347" defTabSz="303783">
              <a:spcBef>
                <a:spcPts val="1200"/>
              </a:spcBef>
              <a:defRPr sz="1871"/>
            </a:pPr>
            <a:r>
              <a:t>Læringsmål</a:t>
            </a:r>
          </a:p>
          <a:p>
            <a:pPr marL="488695" lvl="1" indent="-244347" defTabSz="303783">
              <a:spcBef>
                <a:spcPts val="1200"/>
              </a:spcBef>
              <a:defRPr sz="1871"/>
            </a:pPr>
            <a:r>
              <a:t>At opnå viden om fortællerinstansen i fiktionstekster samt forståelse af, hvilken betydning fortællerens aktivitet har for læserens forventning til og forståelse af en tekst </a:t>
            </a:r>
          </a:p>
          <a:p>
            <a:pPr marL="488695" lvl="1" indent="-244347" defTabSz="303783">
              <a:spcBef>
                <a:spcPts val="1200"/>
              </a:spcBef>
              <a:defRPr sz="1871"/>
            </a:pPr>
            <a:r>
              <a:t>At opnå kendskab til forskellige typer af fortællere og deres aktivitet og vidensniveau i teksten</a:t>
            </a:r>
          </a:p>
          <a:p>
            <a:pPr marL="244347" indent="-244347" defTabSz="303783">
              <a:spcBef>
                <a:spcPts val="1200"/>
              </a:spcBef>
              <a:defRPr sz="1871"/>
            </a:pPr>
            <a:r>
              <a:t>Kernestof</a:t>
            </a:r>
          </a:p>
          <a:p>
            <a:pPr marL="488695" lvl="1" indent="-244347" defTabSz="303783">
              <a:spcBef>
                <a:spcPts val="1200"/>
              </a:spcBef>
              <a:defRPr sz="1871"/>
            </a:pPr>
            <a:r>
              <a:t>Forskellige typer af fortællere</a:t>
            </a:r>
          </a:p>
          <a:p>
            <a:pPr marL="244347" indent="-244347" defTabSz="303783">
              <a:spcBef>
                <a:spcPts val="1200"/>
              </a:spcBef>
              <a:defRPr sz="1871"/>
            </a:pPr>
            <a:r>
              <a:t>Materiale</a:t>
            </a:r>
          </a:p>
          <a:p>
            <a:pPr marL="488695" lvl="1" indent="-244347" defTabSz="303783">
              <a:spcBef>
                <a:spcPts val="1200"/>
              </a:spcBef>
              <a:defRPr sz="1871"/>
            </a:pPr>
            <a:r>
              <a:t>Kapitel 7: “Forfatter og fortæller”</a:t>
            </a:r>
          </a:p>
        </p:txBody>
      </p:sp>
      <p:graphicFrame>
        <p:nvGraphicFramePr>
          <p:cNvPr id="196"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7649">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af forskellige fortællertyper (figur side 70) - evt. CL-øvelse om begreber</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25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B</a:t>
                      </a:r>
                    </a:p>
                  </a:txBody>
                  <a:tcPr marL="50800" marR="50800" marT="50800" marB="50800" anchor="ctr" horzOverflow="overflow"/>
                </a:tc>
                <a:extLst>
                  <a:ext uri="{0D108BD9-81ED-4DB2-BD59-A6C34878D82A}">
                    <a16:rowId xmlns:a16="http://schemas.microsoft.com/office/drawing/2014/main" val="10003"/>
                  </a:ext>
                </a:extLst>
              </a:tr>
              <a:tr h="490436">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C</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af fortællerens betydning for teksten</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97"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98"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Modul 9: Rækkefølge"/>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9: Rækkefølge</a:t>
            </a:r>
          </a:p>
        </p:txBody>
      </p:sp>
      <p:sp>
        <p:nvSpPr>
          <p:cNvPr id="201" name="Læringsmål…"/>
          <p:cNvSpPr>
            <a:spLocks noGrp="1"/>
          </p:cNvSpPr>
          <p:nvPr>
            <p:ph type="body" sz="half" idx="1"/>
          </p:nvPr>
        </p:nvSpPr>
        <p:spPr>
          <a:xfrm>
            <a:off x="508000" y="2425699"/>
            <a:ext cx="11988800" cy="3413920"/>
          </a:xfrm>
          <a:prstGeom prst="rect">
            <a:avLst/>
          </a:prstGeom>
        </p:spPr>
        <p:txBody>
          <a:bodyPr anchor="t"/>
          <a:lstStyle/>
          <a:p>
            <a:pPr marL="211454" indent="-211454" defTabSz="262889">
              <a:spcBef>
                <a:spcPts val="1000"/>
              </a:spcBef>
              <a:defRPr sz="1619"/>
            </a:pPr>
            <a:r>
              <a:t>Læringsmål</a:t>
            </a:r>
          </a:p>
          <a:p>
            <a:pPr marL="422909" lvl="1" indent="-211454" defTabSz="262889">
              <a:spcBef>
                <a:spcPts val="1000"/>
              </a:spcBef>
              <a:defRPr sz="1619"/>
            </a:pPr>
            <a:r>
              <a:t>At opnå forståelse af, hvilken betydning tekstens komposition har for læserens opfattelse af tekstens indhold og holdning</a:t>
            </a:r>
          </a:p>
          <a:p>
            <a:pPr marL="422909" lvl="1" indent="-211454" defTabSz="262889">
              <a:spcBef>
                <a:spcPts val="1000"/>
              </a:spcBef>
              <a:defRPr sz="1619"/>
            </a:pPr>
            <a:r>
              <a:t>At opnå forståelse af, hvordan fortælleren i fakta- og fiktionstekster gennem kompositionen styrer læserens behov for afklaring</a:t>
            </a:r>
          </a:p>
          <a:p>
            <a:pPr marL="211454" indent="-211454" defTabSz="262889">
              <a:spcBef>
                <a:spcPts val="1000"/>
              </a:spcBef>
              <a:defRPr sz="1619"/>
            </a:pPr>
            <a:r>
              <a:t>Kernestof</a:t>
            </a:r>
          </a:p>
          <a:p>
            <a:pPr marL="422909" lvl="1" indent="-211454" defTabSz="262889">
              <a:spcBef>
                <a:spcPts val="1000"/>
              </a:spcBef>
              <a:defRPr sz="1619"/>
            </a:pPr>
            <a:r>
              <a:t>Begrebet komposition i fakta- og fiktionstekster</a:t>
            </a:r>
          </a:p>
          <a:p>
            <a:pPr marL="211454" indent="-211454" defTabSz="262889">
              <a:spcBef>
                <a:spcPts val="1000"/>
              </a:spcBef>
              <a:defRPr sz="1619"/>
            </a:pPr>
            <a:r>
              <a:t>Materiale</a:t>
            </a:r>
          </a:p>
          <a:p>
            <a:pPr marL="422909" lvl="1" indent="-211454" defTabSz="262889">
              <a:spcBef>
                <a:spcPts val="1000"/>
              </a:spcBef>
              <a:defRPr sz="1619"/>
            </a:pPr>
            <a:r>
              <a:t>Kapitel 8: “Rækkefølge og spænding”</a:t>
            </a:r>
          </a:p>
        </p:txBody>
      </p:sp>
      <p:graphicFrame>
        <p:nvGraphicFramePr>
          <p:cNvPr id="202"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7649">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Begrebsafklaring</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 Opgave B</a:t>
                      </a:r>
                    </a:p>
                  </a:txBody>
                  <a:tcPr marL="50800" marR="50800" marT="50800" marB="50800" anchor="ctr" horzOverflow="overflow"/>
                </a:tc>
                <a:extLst>
                  <a:ext uri="{0D108BD9-81ED-4DB2-BD59-A6C34878D82A}">
                    <a16:rowId xmlns:a16="http://schemas.microsoft.com/office/drawing/2014/main" val="10003"/>
                  </a:ext>
                </a:extLst>
              </a:tr>
              <a:tr h="490436">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C</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af kompositionens betydning for oplevelsen af en tekst</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203"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204"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Modul 10-11: Motiver og tema"/>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10-11: Motiver og tema</a:t>
            </a:r>
          </a:p>
        </p:txBody>
      </p:sp>
      <p:sp>
        <p:nvSpPr>
          <p:cNvPr id="207" name="Læringsmål…"/>
          <p:cNvSpPr>
            <a:spLocks noGrp="1"/>
          </p:cNvSpPr>
          <p:nvPr>
            <p:ph type="body" sz="half" idx="1"/>
          </p:nvPr>
        </p:nvSpPr>
        <p:spPr>
          <a:xfrm>
            <a:off x="508000" y="2425699"/>
            <a:ext cx="11988800" cy="3572670"/>
          </a:xfrm>
          <a:prstGeom prst="rect">
            <a:avLst/>
          </a:prstGeom>
        </p:spPr>
        <p:txBody>
          <a:bodyPr anchor="t"/>
          <a:lstStyle/>
          <a:p>
            <a:pPr marL="225552" indent="-225552" defTabSz="280415">
              <a:spcBef>
                <a:spcPts val="1100"/>
              </a:spcBef>
              <a:defRPr sz="1727"/>
            </a:pPr>
            <a:r>
              <a:t>Læringsmål</a:t>
            </a:r>
          </a:p>
          <a:p>
            <a:pPr marL="451104" lvl="1" indent="-225552" defTabSz="280415">
              <a:spcBef>
                <a:spcPts val="1100"/>
              </a:spcBef>
              <a:defRPr sz="1727"/>
            </a:pPr>
            <a:r>
              <a:t>At opnå forståelse af sammenhængen mellem motiver og tema i en tekst og tekstens overordnede holdning </a:t>
            </a:r>
          </a:p>
          <a:p>
            <a:pPr marL="451104" lvl="1" indent="-225552" defTabSz="280415">
              <a:spcBef>
                <a:spcPts val="1100"/>
              </a:spcBef>
              <a:defRPr sz="1727"/>
            </a:pPr>
            <a:r>
              <a:t>At opnå viden om, at en tekst kun kan have ét tema, men ofte flere motiver </a:t>
            </a:r>
          </a:p>
          <a:p>
            <a:pPr marL="451104" lvl="1" indent="-225552" defTabSz="280415">
              <a:spcBef>
                <a:spcPts val="1100"/>
              </a:spcBef>
              <a:defRPr sz="1727"/>
            </a:pPr>
            <a:r>
              <a:t>At indøve en metode til at udpege motiver og tema i en tekst</a:t>
            </a:r>
          </a:p>
          <a:p>
            <a:pPr marL="225552" indent="-225552" defTabSz="280415">
              <a:spcBef>
                <a:spcPts val="1100"/>
              </a:spcBef>
              <a:defRPr sz="1727"/>
            </a:pPr>
            <a:r>
              <a:t>Kernestof</a:t>
            </a:r>
          </a:p>
          <a:p>
            <a:pPr marL="451104" lvl="1" indent="-225552" defTabSz="280415">
              <a:spcBef>
                <a:spcPts val="1100"/>
              </a:spcBef>
              <a:defRPr sz="1727"/>
            </a:pPr>
            <a:r>
              <a:t>Motiv og tema, holdning og budskab</a:t>
            </a:r>
          </a:p>
          <a:p>
            <a:pPr marL="225552" indent="-225552" defTabSz="280415">
              <a:spcBef>
                <a:spcPts val="1100"/>
              </a:spcBef>
              <a:defRPr sz="1727"/>
            </a:pPr>
            <a:r>
              <a:t>Materiale</a:t>
            </a:r>
          </a:p>
          <a:p>
            <a:pPr marL="451104" lvl="1" indent="-225552" defTabSz="280415">
              <a:spcBef>
                <a:spcPts val="1100"/>
              </a:spcBef>
              <a:defRPr sz="1727"/>
            </a:pPr>
            <a:r>
              <a:t>Kapitel 9: “Motiver og tema”</a:t>
            </a:r>
          </a:p>
        </p:txBody>
      </p:sp>
      <p:graphicFrame>
        <p:nvGraphicFramePr>
          <p:cNvPr id="208"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5300">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Analyse af billedet side 85 til gennemgang af de begreber, der omtales i kapitlet</a:t>
                      </a:r>
                    </a:p>
                  </a:txBody>
                  <a:tcPr marL="50800" marR="50800" marT="50800" marB="50800" anchor="ctr" horzOverflow="overflow"/>
                </a:tc>
                <a:extLst>
                  <a:ext uri="{0D108BD9-81ED-4DB2-BD59-A6C34878D82A}">
                    <a16:rowId xmlns:a16="http://schemas.microsoft.com/office/drawing/2014/main" val="10001"/>
                  </a:ext>
                </a:extLst>
              </a:tr>
              <a:tr h="495300">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5300">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50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B</a:t>
                      </a:r>
                    </a:p>
                  </a:txBody>
                  <a:tcPr marL="50800" marR="50800" marT="50800" marB="50800" anchor="ctr" horzOverflow="overflow"/>
                </a:tc>
                <a:extLst>
                  <a:ext uri="{0D108BD9-81ED-4DB2-BD59-A6C34878D82A}">
                    <a16:rowId xmlns:a16="http://schemas.microsoft.com/office/drawing/2014/main" val="10003"/>
                  </a:ext>
                </a:extLst>
              </a:tr>
              <a:tr h="711200">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100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Igangsætning af opgave C (fortsættes i næste modul - sammenfattes i en diskussion om forholdet mellem holdning, budskab og tekstens tendens)</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Opsamling</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209"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210"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Modul 12-13: Analyse og fortolkning"/>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12-13: Analyse og fortolkning</a:t>
            </a:r>
          </a:p>
        </p:txBody>
      </p:sp>
      <p:sp>
        <p:nvSpPr>
          <p:cNvPr id="213" name="Læringsmål…"/>
          <p:cNvSpPr>
            <a:spLocks noGrp="1"/>
          </p:cNvSpPr>
          <p:nvPr>
            <p:ph type="body" sz="half" idx="1"/>
          </p:nvPr>
        </p:nvSpPr>
        <p:spPr>
          <a:xfrm>
            <a:off x="508000" y="2425699"/>
            <a:ext cx="11988800" cy="3572670"/>
          </a:xfrm>
          <a:prstGeom prst="rect">
            <a:avLst/>
          </a:prstGeom>
        </p:spPr>
        <p:txBody>
          <a:bodyPr anchor="t"/>
          <a:lstStyle/>
          <a:p>
            <a:pPr marL="211454" indent="-211454" defTabSz="262889">
              <a:spcBef>
                <a:spcPts val="1000"/>
              </a:spcBef>
              <a:defRPr sz="1619"/>
            </a:pPr>
            <a:r>
              <a:t>Læringsmål</a:t>
            </a:r>
          </a:p>
          <a:p>
            <a:pPr marL="422909" lvl="1" indent="-211454" defTabSz="262889">
              <a:spcBef>
                <a:spcPts val="1000"/>
              </a:spcBef>
              <a:defRPr sz="1619"/>
            </a:pPr>
            <a:r>
              <a:t>At opnå forståelse af de forskellige faser i læserens møde med og forståelse af en tekst</a:t>
            </a:r>
          </a:p>
          <a:p>
            <a:pPr marL="422909" lvl="1" indent="-211454" defTabSz="262889">
              <a:spcBef>
                <a:spcPts val="1000"/>
              </a:spcBef>
              <a:defRPr sz="1619"/>
            </a:pPr>
            <a:r>
              <a:t>At opnå forståelse af, at fortolkning af en tekst er en aktiv proces, der foregår i interaktionen mellem læser og tekst</a:t>
            </a:r>
          </a:p>
          <a:p>
            <a:pPr marL="422909" lvl="1" indent="-211454" defTabSz="262889">
              <a:spcBef>
                <a:spcPts val="1000"/>
              </a:spcBef>
              <a:defRPr sz="1619"/>
            </a:pPr>
            <a:r>
              <a:t>At opnå kendskab til forskellige læsemetoder - fortolkning afhænger af det perspektiv, der lægges på teksten</a:t>
            </a:r>
          </a:p>
          <a:p>
            <a:pPr marL="211454" indent="-211454" defTabSz="262889">
              <a:spcBef>
                <a:spcPts val="1000"/>
              </a:spcBef>
              <a:defRPr sz="1619"/>
            </a:pPr>
            <a:r>
              <a:t>Kernestof</a:t>
            </a:r>
          </a:p>
          <a:p>
            <a:pPr marL="422909" lvl="1" indent="-211454" defTabSz="262889">
              <a:spcBef>
                <a:spcPts val="1000"/>
              </a:spcBef>
              <a:defRPr sz="1619"/>
            </a:pPr>
            <a:r>
              <a:t>Den hermeneutiske spiral som grundlæggende metode i danskfaget og de øvrige humanistiske fag</a:t>
            </a:r>
          </a:p>
          <a:p>
            <a:pPr marL="422909" lvl="1" indent="-211454" defTabSz="262889">
              <a:spcBef>
                <a:spcPts val="1000"/>
              </a:spcBef>
              <a:defRPr sz="1619"/>
            </a:pPr>
            <a:r>
              <a:t>De tre perspektiver i dansk - litterært, sprogligt og mediemæssigt</a:t>
            </a:r>
          </a:p>
          <a:p>
            <a:pPr marL="211454" indent="-211454" defTabSz="262889">
              <a:spcBef>
                <a:spcPts val="1000"/>
              </a:spcBef>
              <a:defRPr sz="1619"/>
            </a:pPr>
            <a:r>
              <a:t>Materiale</a:t>
            </a:r>
          </a:p>
          <a:p>
            <a:pPr marL="422909" lvl="1" indent="-211454" defTabSz="262889">
              <a:spcBef>
                <a:spcPts val="1000"/>
              </a:spcBef>
              <a:defRPr sz="1619"/>
            </a:pPr>
            <a:r>
              <a:t>Kapitel 10: “Oplevelse, analyse og fortolkning”</a:t>
            </a:r>
          </a:p>
        </p:txBody>
      </p:sp>
      <p:graphicFrame>
        <p:nvGraphicFramePr>
          <p:cNvPr id="214"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5300">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af den hermeneutiske spiral side 95 og de forskellige læsemetoder s. 96</a:t>
                      </a:r>
                    </a:p>
                  </a:txBody>
                  <a:tcPr marL="50800" marR="50800" marT="50800" marB="50800" anchor="ctr" horzOverflow="overflow"/>
                </a:tc>
                <a:extLst>
                  <a:ext uri="{0D108BD9-81ED-4DB2-BD59-A6C34878D82A}">
                    <a16:rowId xmlns:a16="http://schemas.microsoft.com/office/drawing/2014/main" val="10001"/>
                  </a:ext>
                </a:extLst>
              </a:tr>
              <a:tr h="495300">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5300">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55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C (fremlægges i næste modul)</a:t>
                      </a:r>
                    </a:p>
                  </a:txBody>
                  <a:tcPr marL="50800" marR="50800" marT="50800" marB="50800" anchor="ctr" horzOverflow="overflow"/>
                </a:tc>
                <a:extLst>
                  <a:ext uri="{0D108BD9-81ED-4DB2-BD59-A6C34878D82A}">
                    <a16:rowId xmlns:a16="http://schemas.microsoft.com/office/drawing/2014/main" val="10003"/>
                  </a:ext>
                </a:extLst>
              </a:tr>
              <a:tr h="495300">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90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B (igangsættes i næste modul)</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Opsamling </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215"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216"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kriftlig formidling"/>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Skriftlig formidling</a:t>
            </a:r>
          </a:p>
        </p:txBody>
      </p:sp>
      <p:sp>
        <p:nvSpPr>
          <p:cNvPr id="219" name="Læringsmål…"/>
          <p:cNvSpPr>
            <a:spLocks noGrp="1"/>
          </p:cNvSpPr>
          <p:nvPr>
            <p:ph type="body" sz="half" idx="1"/>
          </p:nvPr>
        </p:nvSpPr>
        <p:spPr>
          <a:xfrm>
            <a:off x="508000" y="2425699"/>
            <a:ext cx="11988800" cy="3572670"/>
          </a:xfrm>
          <a:prstGeom prst="rect">
            <a:avLst/>
          </a:prstGeom>
        </p:spPr>
        <p:txBody>
          <a:bodyPr anchor="t"/>
          <a:lstStyle/>
          <a:p>
            <a:pPr marL="225552" indent="-225552" defTabSz="280415">
              <a:spcBef>
                <a:spcPts val="1100"/>
              </a:spcBef>
              <a:defRPr sz="1727"/>
            </a:pPr>
            <a:r>
              <a:t>Læringsmål</a:t>
            </a:r>
          </a:p>
          <a:p>
            <a:pPr marL="451104" lvl="1" indent="-225552" defTabSz="280415">
              <a:spcBef>
                <a:spcPts val="1100"/>
              </a:spcBef>
              <a:defRPr sz="1727"/>
            </a:pPr>
            <a:r>
              <a:t>At opnå øvelse i at udtrykke sig præcist, nuanceret og formidlingsbevidst skriftligt </a:t>
            </a:r>
          </a:p>
          <a:p>
            <a:pPr marL="451104" lvl="1" indent="-225552" defTabSz="280415">
              <a:spcBef>
                <a:spcPts val="1100"/>
              </a:spcBef>
              <a:defRPr sz="1727"/>
            </a:pPr>
            <a:r>
              <a:t>At beherske skriftsprogets normer for korrekthed, og forstå, hvad sproglig korrekthed betyder for formidlingen</a:t>
            </a:r>
          </a:p>
          <a:p>
            <a:pPr marL="451104" lvl="1" indent="-225552" defTabSz="280415">
              <a:spcBef>
                <a:spcPts val="1100"/>
              </a:spcBef>
              <a:defRPr sz="1727"/>
            </a:pPr>
            <a:r>
              <a:t>At anvende skriftlige fremstillingsformer (redegøre, analysere, fortolke og vurdere) med formidlingsbevidsthed </a:t>
            </a:r>
          </a:p>
          <a:p>
            <a:pPr marL="225552" indent="-225552" defTabSz="280415">
              <a:spcBef>
                <a:spcPts val="1100"/>
              </a:spcBef>
              <a:defRPr sz="1727"/>
            </a:pPr>
            <a:r>
              <a:t>Kernestof</a:t>
            </a:r>
          </a:p>
          <a:p>
            <a:pPr marL="451104" lvl="1" indent="-225552" defTabSz="280415">
              <a:spcBef>
                <a:spcPts val="1100"/>
              </a:spcBef>
              <a:defRPr sz="1727"/>
            </a:pPr>
            <a:r>
              <a:t>Produktivt arbejde med skriftlig udtryksfærdighed </a:t>
            </a:r>
          </a:p>
          <a:p>
            <a:pPr marL="225552" indent="-225552" defTabSz="280415">
              <a:spcBef>
                <a:spcPts val="1100"/>
              </a:spcBef>
              <a:defRPr sz="1727"/>
            </a:pPr>
            <a:r>
              <a:t>Materiale</a:t>
            </a:r>
          </a:p>
          <a:p>
            <a:pPr marL="451104" lvl="1" indent="-225552" defTabSz="280415">
              <a:spcBef>
                <a:spcPts val="1100"/>
              </a:spcBef>
              <a:defRPr sz="1727"/>
            </a:pPr>
            <a:r>
              <a:t>Kapitel 11: “Skriftlig formidling”</a:t>
            </a:r>
          </a:p>
        </p:txBody>
      </p:sp>
      <p:graphicFrame>
        <p:nvGraphicFramePr>
          <p:cNvPr id="220"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5300">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Omfang</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 side</a:t>
                      </a:r>
                    </a:p>
                  </a:txBody>
                  <a:tcPr marL="50800" marR="50800" marT="50800" marB="50800" anchor="ctr" horzOverflow="overflow"/>
                </a:tc>
                <a:tc>
                  <a:txBody>
                    <a:bodyPr/>
                    <a:lstStyle/>
                    <a:p>
                      <a:pPr algn="l" defTabSz="914400">
                        <a:defRPr>
                          <a:solidFill>
                            <a:srgbClr val="000000"/>
                          </a:solidFill>
                        </a:defRPr>
                      </a:pPr>
                      <a:r>
                        <a:rPr>
                          <a:solidFill>
                            <a:srgbClr val="414141"/>
                          </a:solidFill>
                        </a:rPr>
                        <a:t>Opgave 1: Indlæg til klassens blog om en oplevelse i forbindelse med mødet med gymnasiet</a:t>
                      </a:r>
                    </a:p>
                  </a:txBody>
                  <a:tcPr marL="50800" marR="50800" marT="50800" marB="50800" anchor="ctr" horzOverflow="overflow"/>
                </a:tc>
                <a:extLst>
                  <a:ext uri="{0D108BD9-81ED-4DB2-BD59-A6C34878D82A}">
                    <a16:rowId xmlns:a16="http://schemas.microsoft.com/office/drawing/2014/main" val="10001"/>
                  </a:ext>
                </a:extLst>
              </a:tr>
              <a:tr h="711200">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1,5 sider</a:t>
                      </a:r>
                    </a:p>
                  </a:txBody>
                  <a:tcPr marL="50800" marR="50800" marT="50800" marB="50800" anchor="ctr" horzOverflow="overflow"/>
                </a:tc>
                <a:tc>
                  <a:txBody>
                    <a:bodyPr/>
                    <a:lstStyle/>
                    <a:p>
                      <a:pPr algn="l" defTabSz="914400">
                        <a:defRPr>
                          <a:solidFill>
                            <a:srgbClr val="000000"/>
                          </a:solidFill>
                        </a:defRPr>
                      </a:pPr>
                      <a:r>
                        <a:rPr>
                          <a:solidFill>
                            <a:srgbClr val="414141"/>
                          </a:solidFill>
                        </a:rPr>
                        <a:t>Opgave 2: Redegørelse for synspunkterne i en tekst og karakteristik af tekstens formidling af synspunkterne</a:t>
                      </a:r>
                    </a:p>
                  </a:txBody>
                  <a:tcPr marL="50800" marR="50800" marT="50800" marB="50800" anchor="ctr" horzOverflow="overflow"/>
                </a:tc>
                <a:extLst>
                  <a:ext uri="{0D108BD9-81ED-4DB2-BD59-A6C34878D82A}">
                    <a16:rowId xmlns:a16="http://schemas.microsoft.com/office/drawing/2014/main" val="10002"/>
                  </a:ext>
                </a:extLst>
              </a:tr>
              <a:tr h="495300">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2 sider</a:t>
                      </a:r>
                    </a:p>
                  </a:txBody>
                  <a:tcPr marL="50800" marR="50800" marT="50800" marB="50800" anchor="ctr" horzOverflow="overflow"/>
                </a:tc>
                <a:tc>
                  <a:txBody>
                    <a:bodyPr/>
                    <a:lstStyle/>
                    <a:p>
                      <a:pPr algn="l" defTabSz="914400">
                        <a:defRPr>
                          <a:solidFill>
                            <a:srgbClr val="000000"/>
                          </a:solidFill>
                        </a:defRPr>
                      </a:pPr>
                      <a:r>
                        <a:rPr>
                          <a:solidFill>
                            <a:srgbClr val="414141"/>
                          </a:solidFill>
                        </a:rPr>
                        <a:t>Opgave 3: Analyse af en litterær tekst</a:t>
                      </a:r>
                    </a:p>
                  </a:txBody>
                  <a:tcPr marL="50800" marR="50800" marT="50800" marB="50800" anchor="ctr" horzOverflow="overflow"/>
                </a:tc>
                <a:extLst>
                  <a:ext uri="{0D108BD9-81ED-4DB2-BD59-A6C34878D82A}">
                    <a16:rowId xmlns:a16="http://schemas.microsoft.com/office/drawing/2014/main" val="10003"/>
                  </a:ext>
                </a:extLst>
              </a:tr>
            </a:tbl>
          </a:graphicData>
        </a:graphic>
      </p:graphicFrame>
      <p:pic>
        <p:nvPicPr>
          <p:cNvPr id="221"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222"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Begrebsbingo: Formål - at læse lektien grundigt og tjekke sin viden…"/>
          <p:cNvSpPr>
            <a:spLocks noGrp="1"/>
          </p:cNvSpPr>
          <p:nvPr>
            <p:ph type="body" sz="half" idx="1"/>
          </p:nvPr>
        </p:nvSpPr>
        <p:spPr>
          <a:xfrm>
            <a:off x="508000" y="2730500"/>
            <a:ext cx="5816600" cy="6616642"/>
          </a:xfrm>
          <a:prstGeom prst="rect">
            <a:avLst/>
          </a:prstGeom>
        </p:spPr>
        <p:txBody>
          <a:bodyPr anchor="t"/>
          <a:lstStyle/>
          <a:p>
            <a:pPr marL="177164" indent="-177164" defTabSz="262889">
              <a:spcBef>
                <a:spcPts val="800"/>
              </a:spcBef>
              <a:defRPr sz="1350"/>
            </a:pPr>
            <a:r>
              <a:rPr b="1"/>
              <a:t>Begrebsbingo</a:t>
            </a:r>
            <a:r>
              <a:t>: </a:t>
            </a:r>
            <a:r>
              <a:rPr i="1"/>
              <a:t>Formål</a:t>
            </a:r>
            <a:r>
              <a:t> - at læse lektien grundigt og tjekke sin viden</a:t>
            </a:r>
            <a:endParaRPr baseline="14814">
              <a:solidFill>
                <a:srgbClr val="B2B2B2"/>
              </a:solidFill>
            </a:endParaRPr>
          </a:p>
          <a:p>
            <a:pPr marL="354329" lvl="1" indent="-177164" defTabSz="262889">
              <a:spcBef>
                <a:spcPts val="800"/>
              </a:spcBef>
              <a:defRPr sz="1350"/>
            </a:pPr>
            <a:r>
              <a:t>Eleven laver som en del af lektien en bingoplade med de mest centrale begreber fra dagens lektie. Læreren fastsætter antallet af begreber på bingopladen.</a:t>
            </a:r>
          </a:p>
          <a:p>
            <a:pPr marL="354329" lvl="1" indent="-177164" defTabSz="262889">
              <a:spcBef>
                <a:spcPts val="800"/>
              </a:spcBef>
              <a:defRPr sz="1350"/>
            </a:pPr>
            <a:r>
              <a:t>Læreren (eller et par elever) holder et oplæg om dagens lektie, og eleverne krydser af, når deres begreber nævnes.</a:t>
            </a:r>
          </a:p>
          <a:p>
            <a:pPr marL="354329" lvl="1" indent="-177164" defTabSz="262889">
              <a:spcBef>
                <a:spcPts val="800"/>
              </a:spcBef>
              <a:defRPr sz="1350"/>
            </a:pPr>
            <a:r>
              <a:t>Vinderen er den, som først får fuld plade, og som altså har udvalgt de mest centrale begreber.</a:t>
            </a:r>
          </a:p>
          <a:p>
            <a:pPr marL="177164" indent="-177164" defTabSz="262889">
              <a:spcBef>
                <a:spcPts val="800"/>
              </a:spcBef>
              <a:defRPr sz="1350"/>
            </a:pPr>
            <a:r>
              <a:rPr b="1"/>
              <a:t>Quiz og byt</a:t>
            </a:r>
            <a:r>
              <a:t>: </a:t>
            </a:r>
            <a:r>
              <a:rPr i="1"/>
              <a:t>Formål</a:t>
            </a:r>
            <a:r>
              <a:t> - at tjekke sin forståelse af stoffet </a:t>
            </a:r>
            <a:endParaRPr baseline="14814">
              <a:solidFill>
                <a:srgbClr val="B2B2B2"/>
              </a:solidFill>
            </a:endParaRPr>
          </a:p>
          <a:p>
            <a:pPr marL="354329" lvl="1" indent="-177164" defTabSz="262889">
              <a:spcBef>
                <a:spcPts val="800"/>
              </a:spcBef>
              <a:defRPr sz="1350"/>
            </a:pPr>
            <a:r>
              <a:t>Eleven skriver som en del af lektien et begreb eller et spørgsmål til dagens lektie på et stykke papir.</a:t>
            </a:r>
          </a:p>
          <a:p>
            <a:pPr marL="354329" lvl="1" indent="-177164" defTabSz="262889">
              <a:spcBef>
                <a:spcPts val="800"/>
              </a:spcBef>
              <a:defRPr sz="1350"/>
            </a:pPr>
            <a:r>
              <a:t>Eleverne finder sammen to og to, den ene læser sit spørgsmål/begreb op, og den anden svarer på spørgsmålet eller forklarer, hvad begrebet dækker over.</a:t>
            </a:r>
          </a:p>
          <a:p>
            <a:pPr marL="354329" lvl="1" indent="-177164" defTabSz="262889">
              <a:spcBef>
                <a:spcPts val="800"/>
              </a:spcBef>
              <a:defRPr sz="1350"/>
            </a:pPr>
            <a:r>
              <a:t>Ved korrekt svar bytter eleverne begreber og finder nye partnere.</a:t>
            </a:r>
          </a:p>
          <a:p>
            <a:pPr marL="177164" indent="-177164" defTabSz="262889">
              <a:spcBef>
                <a:spcPts val="800"/>
              </a:spcBef>
              <a:defRPr sz="1350"/>
            </a:pPr>
            <a:r>
              <a:rPr b="1"/>
              <a:t>Speeddating</a:t>
            </a:r>
            <a:r>
              <a:t>: </a:t>
            </a:r>
            <a:r>
              <a:rPr i="1"/>
              <a:t>Formål</a:t>
            </a:r>
            <a:r>
              <a:t> - at udpege det vigtige i teksten</a:t>
            </a:r>
          </a:p>
          <a:p>
            <a:pPr marL="354329" lvl="1" indent="-177164" defTabSz="262889">
              <a:spcBef>
                <a:spcPts val="800"/>
              </a:spcBef>
              <a:defRPr sz="1350"/>
            </a:pPr>
            <a:r>
              <a:t>Eleven vælge som en del af lektien tre sætninger fra dagens lektie, som er vigtige for forståelsen af emnet. 	</a:t>
            </a:r>
          </a:p>
          <a:p>
            <a:pPr marL="354329" lvl="1" indent="-177164" defTabSz="262889">
              <a:spcBef>
                <a:spcPts val="800"/>
              </a:spcBef>
              <a:defRPr sz="1350"/>
            </a:pPr>
            <a:r>
              <a:t>Eleverne sidder to og to over for hinanden og skal ‘speeddate’ i to minutter om betydningen af de valgte sætninger fra lektien. 	</a:t>
            </a:r>
          </a:p>
          <a:p>
            <a:pPr marL="354329" lvl="1" indent="-177164" defTabSz="262889">
              <a:spcBef>
                <a:spcPts val="800"/>
              </a:spcBef>
              <a:defRPr sz="1350"/>
            </a:pPr>
            <a:r>
              <a:t>	Efter to minutter rykker alle rundt, så alle har en ny makker at ‘speeddate’ med i yderligere to minutter.</a:t>
            </a:r>
          </a:p>
          <a:p>
            <a:pPr marL="354329" lvl="1" indent="-177164" defTabSz="262889">
              <a:spcBef>
                <a:spcPts val="800"/>
              </a:spcBef>
              <a:defRPr sz="1350"/>
            </a:pPr>
            <a:r>
              <a:t>Antal runder bestemmes af læreren.</a:t>
            </a:r>
          </a:p>
        </p:txBody>
      </p:sp>
      <p:sp>
        <p:nvSpPr>
          <p:cNvPr id="225" name="Ideer til CL-øvelser"/>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Ideer til CL-øvelser</a:t>
            </a:r>
          </a:p>
        </p:txBody>
      </p:sp>
      <p:pic>
        <p:nvPicPr>
          <p:cNvPr id="226"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sp>
        <p:nvSpPr>
          <p:cNvPr id="227" name="Margretheskålen: Formål - at tjekke viden…"/>
          <p:cNvSpPr/>
          <p:nvPr/>
        </p:nvSpPr>
        <p:spPr>
          <a:xfrm>
            <a:off x="6705600" y="2730500"/>
            <a:ext cx="5816600" cy="66166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81102" indent="-181102" algn="l" defTabSz="268731">
              <a:spcBef>
                <a:spcPts val="800"/>
              </a:spcBef>
              <a:buClr>
                <a:srgbClr val="929292"/>
              </a:buClr>
              <a:buSzPct val="65000"/>
              <a:buFont typeface="Zapf Dingbats"/>
              <a:buChar char="❖"/>
              <a:defRPr sz="1380"/>
            </a:pPr>
            <a:r>
              <a:rPr b="1"/>
              <a:t>Margretheskålen</a:t>
            </a:r>
            <a:r>
              <a:t>: </a:t>
            </a:r>
            <a:r>
              <a:rPr i="1"/>
              <a:t>Formål</a:t>
            </a:r>
            <a:r>
              <a:t> - at tjekke viden </a:t>
            </a:r>
          </a:p>
          <a:p>
            <a:pPr marL="362204" lvl="1" indent="-181102" algn="l" defTabSz="268731">
              <a:spcBef>
                <a:spcPts val="800"/>
              </a:spcBef>
              <a:buClr>
                <a:srgbClr val="929292"/>
              </a:buClr>
              <a:buSzPct val="65000"/>
              <a:buFont typeface="Zapf Dingbats"/>
              <a:buChar char="❖"/>
              <a:defRPr sz="1380"/>
            </a:pPr>
            <a:r>
              <a:t>Hver elev skriver tre forskellige begreber på tre stykker papir. Sedlerne samles i en skål. </a:t>
            </a:r>
          </a:p>
          <a:p>
            <a:pPr marL="362204" lvl="1" indent="-181102" algn="l" defTabSz="268731">
              <a:spcBef>
                <a:spcPts val="800"/>
              </a:spcBef>
              <a:buClr>
                <a:srgbClr val="929292"/>
              </a:buClr>
              <a:buSzPct val="65000"/>
              <a:buFont typeface="Zapf Dingbats"/>
              <a:buChar char="❖"/>
              <a:defRPr sz="1380"/>
            </a:pPr>
            <a:r>
              <a:t>Klassen deles op i firemandshold, der konkurrerer om, hvem der er bedst til at gætte, hvad der står på sedlerne.</a:t>
            </a:r>
          </a:p>
          <a:p>
            <a:pPr lvl="2" indent="210311" algn="l" defTabSz="268731">
              <a:spcBef>
                <a:spcPts val="800"/>
              </a:spcBef>
              <a:defRPr sz="1380" b="1"/>
            </a:pPr>
            <a:r>
              <a:rPr b="0" i="1"/>
              <a:t>Første runde </a:t>
            </a:r>
            <a:r>
              <a:rPr b="0"/>
              <a:t>(45 sekunder pr. elev)</a:t>
            </a:r>
          </a:p>
          <a:p>
            <a:pPr marL="362204" lvl="1" indent="-181102" algn="l" defTabSz="268731">
              <a:spcBef>
                <a:spcPts val="800"/>
              </a:spcBef>
              <a:buClr>
                <a:srgbClr val="929292"/>
              </a:buClr>
              <a:buSzPct val="65000"/>
              <a:buFont typeface="Zapf Dingbats"/>
              <a:buChar char="❖"/>
              <a:defRPr sz="1380"/>
            </a:pPr>
            <a:r>
              <a:t>En elev fra hold 1 trækker en seddel og forsøger at forklare, hvad der står på sedlen uden at bruge ord eller dele af ord fra sedlen i sin forklaring. Hvis holdet gætter rigtigt, tager eleven en ny seddel. Hvis eleven ikke kan forklare begrebet, lægges sedlen tilbage i skålen, og eleven tager en ny.  Når tiden er gået, går turen til hold 2. Sådan skifter holdene, indtil der ikke er flere sedler tilbage i skålen. </a:t>
            </a:r>
          </a:p>
          <a:p>
            <a:pPr marL="362204" lvl="1" indent="-181102" algn="l" defTabSz="268731">
              <a:spcBef>
                <a:spcPts val="800"/>
              </a:spcBef>
              <a:buClr>
                <a:srgbClr val="929292"/>
              </a:buClr>
              <a:buSzPct val="65000"/>
              <a:buFont typeface="Zapf Dingbats"/>
              <a:buChar char="❖"/>
              <a:defRPr sz="1380"/>
            </a:pPr>
            <a:r>
              <a:t>Hvert hold tæller sedlerne og får ét point for hver seddel.</a:t>
            </a:r>
          </a:p>
          <a:p>
            <a:pPr lvl="2" indent="210311" algn="l" defTabSz="268731">
              <a:spcBef>
                <a:spcPts val="800"/>
              </a:spcBef>
              <a:defRPr sz="1380" b="1"/>
            </a:pPr>
            <a:r>
              <a:rPr b="0" i="1"/>
              <a:t>Anden runde</a:t>
            </a:r>
            <a:r>
              <a:rPr b="0"/>
              <a:t> (30 sekunder pr. elev)</a:t>
            </a:r>
          </a:p>
          <a:p>
            <a:pPr marL="362204" lvl="1" indent="-181102" algn="l" defTabSz="268731">
              <a:spcBef>
                <a:spcPts val="800"/>
              </a:spcBef>
              <a:buClr>
                <a:srgbClr val="929292"/>
              </a:buClr>
              <a:buSzPct val="65000"/>
              <a:buFont typeface="Zapf Dingbats"/>
              <a:buChar char="❖"/>
              <a:defRPr sz="1380"/>
            </a:pPr>
            <a:r>
              <a:t>I anden runde må eleven kun sige ét ord (‘øh’ er også et ord). Ellers foregår det på samme måde som i første runde. Denne gang starter hold 3.</a:t>
            </a:r>
          </a:p>
          <a:p>
            <a:pPr lvl="2" indent="210311" algn="l" defTabSz="268731">
              <a:spcBef>
                <a:spcPts val="800"/>
              </a:spcBef>
              <a:defRPr sz="1380" b="1"/>
            </a:pPr>
            <a:r>
              <a:rPr b="0" i="1"/>
              <a:t>Tredje runde </a:t>
            </a:r>
            <a:r>
              <a:rPr b="0"/>
              <a:t>(30 sekunder pr. elev)</a:t>
            </a:r>
          </a:p>
          <a:p>
            <a:pPr marL="362204" lvl="1" indent="-181102" algn="l" defTabSz="268731">
              <a:spcBef>
                <a:spcPts val="800"/>
              </a:spcBef>
              <a:buClr>
                <a:srgbClr val="929292"/>
              </a:buClr>
              <a:buSzPct val="65000"/>
              <a:buFont typeface="Zapf Dingbats"/>
              <a:buChar char="❖"/>
              <a:defRPr sz="1380"/>
            </a:pPr>
            <a:r>
              <a:t>I tredje runde må eleven kun mime ordet. Denne gang starter hold 5.</a:t>
            </a:r>
          </a:p>
          <a:p>
            <a:pPr marL="362204" lvl="1" indent="-181102" algn="l" defTabSz="268731">
              <a:spcBef>
                <a:spcPts val="800"/>
              </a:spcBef>
              <a:buClr>
                <a:srgbClr val="929292"/>
              </a:buClr>
              <a:buSzPct val="65000"/>
              <a:buFont typeface="Zapf Dingbats"/>
              <a:buChar char="❖"/>
              <a:defRPr sz="1380"/>
            </a:pPr>
            <a:r>
              <a:t>Det samlede resultat gøres op efter tre runder.</a:t>
            </a:r>
          </a:p>
        </p:txBody>
      </p:sp>
      <p:pic>
        <p:nvPicPr>
          <p:cNvPr id="228"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Denne PowerPoint er tænkt som lærerens redskab til at præsentere formålet med og de faglige mål for grundforløbet samt at orientere om, hvilket kernestof eleverne skal igennem.…"/>
          <p:cNvSpPr>
            <a:spLocks noGrp="1"/>
          </p:cNvSpPr>
          <p:nvPr>
            <p:ph type="body" idx="1"/>
          </p:nvPr>
        </p:nvSpPr>
        <p:spPr>
          <a:prstGeom prst="rect">
            <a:avLst/>
          </a:prstGeom>
        </p:spPr>
        <p:txBody>
          <a:bodyPr/>
          <a:lstStyle/>
          <a:p>
            <a:pPr marL="0" indent="0" defTabSz="303783">
              <a:spcBef>
                <a:spcPts val="1200"/>
              </a:spcBef>
              <a:buClrTx/>
              <a:buSzTx/>
              <a:buFontTx/>
              <a:buNone/>
              <a:defRPr sz="1871"/>
            </a:pPr>
            <a:r>
              <a:t>Denne PowerPoint er tænkt som lærerens redskab til at præsentere formålet med og de faglige mål for grundforløbet samt at orientere om, hvilket kernestof eleverne skal igennem. </a:t>
            </a:r>
          </a:p>
          <a:p>
            <a:pPr marL="0" indent="0" defTabSz="303783">
              <a:spcBef>
                <a:spcPts val="1200"/>
              </a:spcBef>
              <a:buClrTx/>
              <a:buSzTx/>
              <a:buFontTx/>
              <a:buNone/>
              <a:defRPr sz="1871"/>
            </a:pPr>
            <a:r>
              <a:t>PowerPointen består desuden af en moduloversigt samt et slide pr. undervisningsmodul, således at læreren ved det enkelte moduls begyndelse kan præsentere modulets læringsmål og indhold.</a:t>
            </a:r>
          </a:p>
          <a:p>
            <a:pPr marL="0" indent="0" defTabSz="303783">
              <a:spcBef>
                <a:spcPts val="1200"/>
              </a:spcBef>
              <a:buClrTx/>
              <a:buSzTx/>
              <a:buFontTx/>
              <a:buNone/>
              <a:defRPr sz="1871"/>
            </a:pPr>
            <a:r>
              <a:t>Modulplanerne følger bogens struktur, men den enkelte lærer kan naturligvis frit bytte rundt på modulerne. </a:t>
            </a:r>
          </a:p>
          <a:p>
            <a:pPr marL="0" indent="0" defTabSz="303783">
              <a:spcBef>
                <a:spcPts val="1200"/>
              </a:spcBef>
              <a:buClrTx/>
              <a:buSzTx/>
              <a:buFontTx/>
              <a:buNone/>
              <a:defRPr sz="1871"/>
            </a:pPr>
            <a:r>
              <a:t>Bogens kapitel 11 er ikke tænkt som et traditionelt modul, men rummer forslag til tre skriftlige afleveringsopgaver, som eleverne kan besvare individuelt. Der er ikke angivet fordybelsestid ved den enkelte opgave - det afhænger naturligvis af, hvordan skriftlighed og fordybelsestid planlægges på den enkelte skole.</a:t>
            </a:r>
          </a:p>
          <a:p>
            <a:pPr marL="0" indent="0" defTabSz="303783">
              <a:spcBef>
                <a:spcPts val="1200"/>
              </a:spcBef>
              <a:buClrTx/>
              <a:buSzTx/>
              <a:buFontTx/>
              <a:buNone/>
              <a:defRPr sz="1871"/>
            </a:pPr>
            <a:r>
              <a:t>Modulplanerne her er underkastet en ret stram tidsplan. Enkelte af bogens kapitler kan derfor med fordel fordeles over to undervisningsmoduler. Det gælder kapitel 4 “Overtalelse og manipulation”, kapitel 9 “Motiver og tema og kapitel 10 “Oplevelse, analyse og fortolkning”. Opgaverne til de enkelte kapitler kan desuden frit vælges til eller fra.</a:t>
            </a:r>
          </a:p>
          <a:p>
            <a:pPr marL="0" indent="0" defTabSz="303783">
              <a:spcBef>
                <a:spcPts val="1200"/>
              </a:spcBef>
              <a:buClrTx/>
              <a:buSzTx/>
              <a:buFontTx/>
              <a:buNone/>
              <a:defRPr sz="1871"/>
            </a:pPr>
            <a:r>
              <a:t>Som forberedelse til de enkelte moduler forventes det, at eleverne har læst den teoretiske del af kapitlet, mens teksterne i tilknytning til opgaverne læses i modulet i forbindelse med arbejdet med opgaverne.</a:t>
            </a:r>
          </a:p>
          <a:p>
            <a:pPr marL="0" indent="0" defTabSz="303783">
              <a:spcBef>
                <a:spcPts val="1200"/>
              </a:spcBef>
              <a:buClrTx/>
              <a:buSzTx/>
              <a:buFontTx/>
              <a:buNone/>
              <a:defRPr sz="1871"/>
            </a:pPr>
            <a:r>
              <a:t>Sidste slide i denne PowerPoint indeholder korte beskrivelser af enkelte CL-øvelser, som kan anvendes som ice-breaker og til gennemgang af lektien.</a:t>
            </a:r>
          </a:p>
        </p:txBody>
      </p:sp>
      <p:sp>
        <p:nvSpPr>
          <p:cNvPr id="139" name="Orientering til læreren"/>
          <p:cNvSpPr>
            <a:spLocks noGrp="1"/>
          </p:cNvSpPr>
          <p:nvPr>
            <p:ph type="title"/>
          </p:nvPr>
        </p:nvSpPr>
        <p:spPr>
          <a:prstGeom prst="rect">
            <a:avLst/>
          </a:prstGeom>
        </p:spPr>
        <p:txBody>
          <a:bodyPr/>
          <a:lstStyle>
            <a:lvl1pPr algn="l">
              <a:defRPr>
                <a:solidFill>
                  <a:schemeClr val="accent5">
                    <a:hueOff val="-411174"/>
                    <a:satOff val="4030"/>
                    <a:lumOff val="-29867"/>
                  </a:schemeClr>
                </a:solidFill>
              </a:defRPr>
            </a:lvl1pPr>
          </a:lstStyle>
          <a:p>
            <a:r>
              <a:t>Orientering til læreren</a:t>
            </a:r>
          </a:p>
        </p:txBody>
      </p:sp>
      <p:pic>
        <p:nvPicPr>
          <p:cNvPr id="140" name="pasted-image.tiff" descr="pasted-image.tiff"/>
          <p:cNvPicPr>
            <a:picLocks noChangeAspect="1"/>
          </p:cNvPicPr>
          <p:nvPr/>
        </p:nvPicPr>
        <p:blipFill>
          <a:blip r:embed="rId2">
            <a:extLst/>
          </a:blip>
          <a:stretch>
            <a:fillRect/>
          </a:stretch>
        </p:blipFill>
        <p:spPr>
          <a:xfrm>
            <a:off x="10978951" y="666650"/>
            <a:ext cx="1486099" cy="1486100"/>
          </a:xfrm>
          <a:prstGeom prst="rect">
            <a:avLst/>
          </a:prstGeom>
          <a:ln w="12700">
            <a:miter lim="400000"/>
          </a:ln>
        </p:spPr>
      </p:pic>
      <p:pic>
        <p:nvPicPr>
          <p:cNvPr id="141" name="pasted-image.tiff" descr="pasted-image.tiff"/>
          <p:cNvPicPr>
            <a:picLocks noChangeAspect="1"/>
          </p:cNvPicPr>
          <p:nvPr/>
        </p:nvPicPr>
        <p:blipFill>
          <a:blip r:embed="rId3">
            <a:extLst/>
          </a:blip>
          <a:stretch>
            <a:fillRect/>
          </a:stretch>
        </p:blipFill>
        <p:spPr>
          <a:xfrm>
            <a:off x="12107333" y="8597900"/>
            <a:ext cx="914401" cy="10668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rundforløbet i dansk"/>
          <p:cNvSpPr>
            <a:spLocks noGrp="1"/>
          </p:cNvSpPr>
          <p:nvPr>
            <p:ph type="title"/>
          </p:nvPr>
        </p:nvSpPr>
        <p:spPr>
          <a:prstGeom prst="rect">
            <a:avLst/>
          </a:prstGeom>
        </p:spPr>
        <p:txBody>
          <a:bodyPr/>
          <a:lstStyle>
            <a:lvl1pPr algn="l">
              <a:defRPr>
                <a:solidFill>
                  <a:schemeClr val="accent5">
                    <a:hueOff val="-411174"/>
                    <a:satOff val="4030"/>
                    <a:lumOff val="-29867"/>
                  </a:schemeClr>
                </a:solidFill>
              </a:defRPr>
            </a:lvl1pPr>
          </a:lstStyle>
          <a:p>
            <a:r>
              <a:t>Grundforløbet i dansk</a:t>
            </a:r>
          </a:p>
        </p:txBody>
      </p:sp>
      <p:sp>
        <p:nvSpPr>
          <p:cNvPr id="144" name="Formål med grundforløbet…"/>
          <p:cNvSpPr>
            <a:spLocks noGrp="1"/>
          </p:cNvSpPr>
          <p:nvPr>
            <p:ph type="body" idx="1"/>
          </p:nvPr>
        </p:nvSpPr>
        <p:spPr>
          <a:xfrm>
            <a:off x="508000" y="2628900"/>
            <a:ext cx="11988800" cy="6549165"/>
          </a:xfrm>
          <a:prstGeom prst="rect">
            <a:avLst/>
          </a:prstGeom>
        </p:spPr>
        <p:txBody>
          <a:bodyPr anchor="t"/>
          <a:lstStyle/>
          <a:p>
            <a:pPr marL="258445" indent="-258445" defTabSz="321310">
              <a:spcBef>
                <a:spcPts val="1300"/>
              </a:spcBef>
              <a:defRPr sz="1980"/>
            </a:pPr>
            <a:r>
              <a:t>Formål med grundforløbet</a:t>
            </a:r>
          </a:p>
          <a:p>
            <a:pPr marL="516890" lvl="1" indent="-258445" defTabSz="321310">
              <a:spcBef>
                <a:spcPts val="1300"/>
              </a:spcBef>
              <a:defRPr sz="1980"/>
            </a:pPr>
            <a:r>
              <a:t>At præsentere danskfaget som et fag, der giver mulighed for oplevelse, selvstændig tænkning og kreativ udfoldelse</a:t>
            </a:r>
          </a:p>
          <a:p>
            <a:pPr marL="516890" lvl="1" indent="-258445" defTabSz="321310">
              <a:spcBef>
                <a:spcPts val="1300"/>
              </a:spcBef>
              <a:defRPr sz="1980"/>
            </a:pPr>
            <a:r>
              <a:t>At introducere centrale danskfaglige begreber som grundlag for danskundervisningen i studieretningsforløbet</a:t>
            </a:r>
          </a:p>
          <a:p>
            <a:pPr marL="516890" lvl="1" indent="-258445" defTabSz="321310">
              <a:spcBef>
                <a:spcPts val="1300"/>
              </a:spcBef>
              <a:defRPr sz="1980"/>
            </a:pPr>
            <a:r>
              <a:t>At vække elevernes interesse for at beskæftige sig med danskfaglige problemstillinger</a:t>
            </a:r>
          </a:p>
          <a:p>
            <a:pPr marL="258445" indent="-258445" defTabSz="321310">
              <a:spcBef>
                <a:spcPts val="1300"/>
              </a:spcBef>
              <a:defRPr sz="1980"/>
            </a:pPr>
            <a:r>
              <a:t>Faglige mål for grundforløbet</a:t>
            </a:r>
          </a:p>
          <a:p>
            <a:pPr marL="516890" lvl="1" indent="-258445" defTabSz="321310">
              <a:spcBef>
                <a:spcPts val="1300"/>
              </a:spcBef>
              <a:defRPr sz="1980"/>
            </a:pPr>
            <a:r>
              <a:t>At kunne udtrykke sig præcist, nuanceret og formidlingsbevidst mundtligt, skriftligt og multimodalt</a:t>
            </a:r>
          </a:p>
          <a:p>
            <a:pPr marL="775335" lvl="2" indent="-258445" defTabSz="321310">
              <a:spcBef>
                <a:spcPts val="1300"/>
              </a:spcBef>
              <a:defRPr sz="1980"/>
            </a:pPr>
            <a:r>
              <a:t>holde korte oplæg, argumentere for et synspunkt, indgå i faglige diskussioner </a:t>
            </a:r>
          </a:p>
          <a:p>
            <a:pPr marL="775335" lvl="2" indent="-258445" defTabSz="321310">
              <a:spcBef>
                <a:spcPts val="1300"/>
              </a:spcBef>
              <a:defRPr sz="1980"/>
            </a:pPr>
            <a:r>
              <a:t>redegøre, analysere, fortolke og vurdere mundtligt og skriftligt </a:t>
            </a:r>
          </a:p>
          <a:p>
            <a:pPr marL="516890" lvl="1" indent="-258445" defTabSz="321310">
              <a:spcBef>
                <a:spcPts val="1300"/>
              </a:spcBef>
              <a:defRPr sz="1980"/>
            </a:pPr>
            <a:r>
              <a:t>At opnå indblik i sprogets funktion og variation, herunder dets samspil med kultur og samfund </a:t>
            </a:r>
          </a:p>
          <a:p>
            <a:pPr marL="319466" lvl="1" indent="-61021" defTabSz="251460">
              <a:spcBef>
                <a:spcPts val="0"/>
              </a:spcBef>
              <a:defRPr sz="467">
                <a:solidFill>
                  <a:srgbClr val="000000"/>
                </a:solidFill>
                <a:latin typeface="Tahoma"/>
                <a:ea typeface="Tahoma"/>
                <a:cs typeface="Tahoma"/>
                <a:sym typeface="Tahoma"/>
              </a:defRPr>
            </a:pPr>
            <a:endParaRPr/>
          </a:p>
          <a:p>
            <a:pPr marL="516890" lvl="1" indent="-258445" defTabSz="321310">
              <a:spcBef>
                <a:spcPts val="1300"/>
              </a:spcBef>
              <a:defRPr sz="1980"/>
            </a:pPr>
            <a:r>
              <a:t>At kunne analysere, fortolke og perspektivere fiktive og ikke-fiktive tekster i forskellige medier</a:t>
            </a:r>
          </a:p>
          <a:p>
            <a:pPr marL="516890" lvl="1" indent="-258445" defTabSz="321310">
              <a:spcBef>
                <a:spcPts val="1300"/>
              </a:spcBef>
              <a:defRPr sz="1980"/>
            </a:pPr>
            <a:r>
              <a:t>At kunne forholde sig selvstændigt til forskellige typer af tekster  </a:t>
            </a:r>
          </a:p>
        </p:txBody>
      </p:sp>
      <p:pic>
        <p:nvPicPr>
          <p:cNvPr id="145"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46"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Kernestof…"/>
          <p:cNvSpPr>
            <a:spLocks noGrp="1"/>
          </p:cNvSpPr>
          <p:nvPr>
            <p:ph type="body" idx="1"/>
          </p:nvPr>
        </p:nvSpPr>
        <p:spPr>
          <a:prstGeom prst="rect">
            <a:avLst/>
          </a:prstGeom>
        </p:spPr>
        <p:txBody>
          <a:bodyPr/>
          <a:lstStyle/>
          <a:p>
            <a:pPr marL="263143" indent="-263143" defTabSz="327152">
              <a:spcBef>
                <a:spcPts val="1300"/>
              </a:spcBef>
              <a:defRPr sz="2016"/>
            </a:pPr>
            <a:r>
              <a:t>Kernestof</a:t>
            </a:r>
          </a:p>
          <a:p>
            <a:pPr marL="526287" lvl="1" indent="-263143" defTabSz="327152">
              <a:spcBef>
                <a:spcPts val="1300"/>
              </a:spcBef>
              <a:defRPr sz="2016"/>
            </a:pPr>
            <a:r>
              <a:t>Dansksprogede tekster - primært fra perioden efter 2000</a:t>
            </a:r>
          </a:p>
          <a:p>
            <a:pPr marL="526287" lvl="1" indent="-263143" defTabSz="327152">
              <a:spcBef>
                <a:spcPts val="1300"/>
              </a:spcBef>
              <a:defRPr sz="2016"/>
            </a:pPr>
            <a:r>
              <a:t>Litterær analyse og fortolkning, herunder forskellige litterære metoder</a:t>
            </a:r>
          </a:p>
          <a:p>
            <a:pPr marL="526287" lvl="1" indent="-263143" defTabSz="327152">
              <a:spcBef>
                <a:spcPts val="1300"/>
              </a:spcBef>
              <a:defRPr sz="2016"/>
            </a:pPr>
            <a:r>
              <a:t>Sproglig analyse og fortolkning, herunder retorisk analyse</a:t>
            </a:r>
          </a:p>
          <a:p>
            <a:pPr marL="526287" lvl="1" indent="-263143" defTabSz="327152">
              <a:spcBef>
                <a:spcPts val="1300"/>
              </a:spcBef>
              <a:defRPr sz="2016"/>
            </a:pPr>
            <a:r>
              <a:t>Kreative, produktive og refleksive arbejdsprocesser, herunder remediering</a:t>
            </a:r>
          </a:p>
          <a:p>
            <a:pPr marL="263143" indent="-263143" defTabSz="327152">
              <a:spcBef>
                <a:spcPts val="1300"/>
              </a:spcBef>
              <a:defRPr sz="2016"/>
            </a:pPr>
            <a:r>
              <a:t>Omfang af fagligt stof  </a:t>
            </a:r>
          </a:p>
          <a:p>
            <a:pPr marL="526287" lvl="1" indent="-263143" defTabSz="327152">
              <a:spcBef>
                <a:spcPts val="1300"/>
              </a:spcBef>
              <a:defRPr sz="2016"/>
            </a:pPr>
            <a:r>
              <a:t>55 sider lærebogsstof</a:t>
            </a:r>
          </a:p>
          <a:p>
            <a:pPr marL="526287" lvl="1" indent="-263143" defTabSz="327152">
              <a:spcBef>
                <a:spcPts val="1300"/>
              </a:spcBef>
              <a:defRPr sz="2016"/>
            </a:pPr>
            <a:r>
              <a:t>28 sider fakta-, fiktions- og blandingsgenrer</a:t>
            </a:r>
          </a:p>
          <a:p>
            <a:pPr marL="263143" indent="-263143" defTabSz="327152">
              <a:spcBef>
                <a:spcPts val="1300"/>
              </a:spcBef>
              <a:defRPr sz="2016"/>
            </a:pPr>
            <a:r>
              <a:t>It</a:t>
            </a:r>
          </a:p>
          <a:p>
            <a:pPr marL="526287" lvl="1" indent="-263143" defTabSz="327152">
              <a:spcBef>
                <a:spcPts val="1300"/>
              </a:spcBef>
              <a:defRPr sz="2016"/>
            </a:pPr>
            <a:r>
              <a:t>Anvendes i udarbejdelsen af skriftlige, mundtlige og multimodale produktioner med fokus på faglig formidling </a:t>
            </a:r>
          </a:p>
          <a:p>
            <a:pPr marL="526287" lvl="1" indent="-263143" defTabSz="327152">
              <a:spcBef>
                <a:spcPts val="1300"/>
              </a:spcBef>
              <a:defRPr sz="2016"/>
            </a:pPr>
            <a:r>
              <a:t>Anvendes i kreative og innovative opgaveløsninger </a:t>
            </a:r>
          </a:p>
        </p:txBody>
      </p:sp>
      <p:sp>
        <p:nvSpPr>
          <p:cNvPr id="149" name="Grundforløbet i dansk"/>
          <p:cNvSpPr>
            <a:spLocks noGrp="1"/>
          </p:cNvSpPr>
          <p:nvPr>
            <p:ph type="title"/>
          </p:nvPr>
        </p:nvSpPr>
        <p:spPr>
          <a:prstGeom prst="rect">
            <a:avLst/>
          </a:prstGeom>
        </p:spPr>
        <p:txBody>
          <a:bodyPr/>
          <a:lstStyle>
            <a:lvl1pPr algn="l">
              <a:defRPr>
                <a:solidFill>
                  <a:schemeClr val="accent5">
                    <a:hueOff val="-411174"/>
                    <a:satOff val="4030"/>
                    <a:lumOff val="-29867"/>
                  </a:schemeClr>
                </a:solidFill>
              </a:defRPr>
            </a:lvl1pPr>
          </a:lstStyle>
          <a:p>
            <a:r>
              <a:t>Grundforløbet i dansk</a:t>
            </a:r>
          </a:p>
        </p:txBody>
      </p:sp>
      <p:pic>
        <p:nvPicPr>
          <p:cNvPr id="150"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51"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n for grundforløbet"/>
          <p:cNvSpPr>
            <a:spLocks noGrp="1"/>
          </p:cNvSpPr>
          <p:nvPr>
            <p:ph type="title"/>
          </p:nvPr>
        </p:nvSpPr>
        <p:spPr>
          <a:prstGeom prst="rect">
            <a:avLst/>
          </a:prstGeom>
        </p:spPr>
        <p:txBody>
          <a:bodyPr/>
          <a:lstStyle>
            <a:lvl1pPr algn="l">
              <a:defRPr>
                <a:solidFill>
                  <a:schemeClr val="accent5">
                    <a:hueOff val="-411174"/>
                    <a:satOff val="4030"/>
                    <a:lumOff val="-29867"/>
                  </a:schemeClr>
                </a:solidFill>
              </a:defRPr>
            </a:lvl1pPr>
          </a:lstStyle>
          <a:p>
            <a:r>
              <a:t>Plan for grundforløbet</a:t>
            </a:r>
          </a:p>
        </p:txBody>
      </p:sp>
      <p:graphicFrame>
        <p:nvGraphicFramePr>
          <p:cNvPr id="154" name="Tabel"/>
          <p:cNvGraphicFramePr/>
          <p:nvPr/>
        </p:nvGraphicFramePr>
        <p:xfrm>
          <a:off x="508000" y="2628900"/>
          <a:ext cx="11988800" cy="6096000"/>
        </p:xfrm>
        <a:graphic>
          <a:graphicData uri="http://schemas.openxmlformats.org/drawingml/2006/table">
            <a:tbl>
              <a:tblPr firstRow="1" firstCol="1" bandRow="1">
                <a:tableStyleId>{4C3C2611-4C71-4FC5-86AE-919BDF0F9419}</a:tableStyleId>
              </a:tblPr>
              <a:tblGrid>
                <a:gridCol w="881648">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5803900">
                  <a:extLst>
                    <a:ext uri="{9D8B030D-6E8A-4147-A177-3AD203B41FA5}">
                      <a16:colId xmlns:a16="http://schemas.microsoft.com/office/drawing/2014/main" val="20002"/>
                    </a:ext>
                  </a:extLst>
                </a:gridCol>
                <a:gridCol w="1896176">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533400">
                <a:tc>
                  <a:txBody>
                    <a:bodyPr/>
                    <a:lstStyle/>
                    <a:p>
                      <a:pPr defTabSz="914400">
                        <a:defRPr>
                          <a:solidFill>
                            <a:srgbClr val="000000"/>
                          </a:solidFill>
                        </a:defRPr>
                      </a:pPr>
                      <a:r>
                        <a:rPr sz="2000">
                          <a:solidFill>
                            <a:srgbClr val="FFFFFF"/>
                          </a:solidFill>
                        </a:rPr>
                        <a:t>Modul</a:t>
                      </a:r>
                    </a:p>
                  </a:txBody>
                  <a:tcPr marL="50800" marR="50800" marT="50800" marB="50800" anchor="ctr" horzOverflow="overflow"/>
                </a:tc>
                <a:tc>
                  <a:txBody>
                    <a:bodyPr/>
                    <a:lstStyle/>
                    <a:p>
                      <a:pPr algn="l" defTabSz="914400">
                        <a:defRPr>
                          <a:solidFill>
                            <a:srgbClr val="000000"/>
                          </a:solidFill>
                        </a:defRPr>
                      </a:pPr>
                      <a:r>
                        <a:rPr sz="2000">
                          <a:solidFill>
                            <a:srgbClr val="FFFFFF"/>
                          </a:solidFill>
                        </a:rPr>
                        <a:t>Fokus</a:t>
                      </a:r>
                    </a:p>
                  </a:txBody>
                  <a:tcPr marL="50800" marR="50800" marT="50800" marB="50800" anchor="ctr" horzOverflow="overflow"/>
                </a:tc>
                <a:tc>
                  <a:txBody>
                    <a:bodyPr/>
                    <a:lstStyle/>
                    <a:p>
                      <a:pPr algn="l" defTabSz="914400">
                        <a:defRPr>
                          <a:solidFill>
                            <a:srgbClr val="000000"/>
                          </a:solidFill>
                        </a:defRPr>
                      </a:pPr>
                      <a:r>
                        <a:rPr sz="2000">
                          <a:solidFill>
                            <a:srgbClr val="FFFFFF"/>
                          </a:solidFill>
                        </a:rPr>
                        <a:t>Læringsmål</a:t>
                      </a:r>
                    </a:p>
                  </a:txBody>
                  <a:tcPr marL="50800" marR="50800" marT="50800" marB="50800" anchor="ctr" horzOverflow="overflow"/>
                </a:tc>
                <a:tc>
                  <a:txBody>
                    <a:bodyPr/>
                    <a:lstStyle/>
                    <a:p>
                      <a:pPr algn="l" defTabSz="914400">
                        <a:defRPr>
                          <a:solidFill>
                            <a:srgbClr val="000000"/>
                          </a:solidFill>
                        </a:defRPr>
                      </a:pPr>
                      <a:r>
                        <a:rPr sz="2000">
                          <a:solidFill>
                            <a:srgbClr val="FFFFFF"/>
                          </a:solidFill>
                        </a:rPr>
                        <a:t>Materiale</a:t>
                      </a:r>
                    </a:p>
                  </a:txBody>
                  <a:tcPr marL="50800" marR="50800" marT="50800" marB="50800" anchor="ctr" horzOverflow="overflow"/>
                </a:tc>
                <a:tc>
                  <a:txBody>
                    <a:bodyPr/>
                    <a:lstStyle/>
                    <a:p>
                      <a:pPr algn="l" defTabSz="914400">
                        <a:defRPr>
                          <a:solidFill>
                            <a:srgbClr val="000000"/>
                          </a:solidFill>
                        </a:defRPr>
                      </a:pPr>
                      <a:r>
                        <a:rPr sz="2000">
                          <a:solidFill>
                            <a:srgbClr val="FFFFFF"/>
                          </a:solidFill>
                        </a:rPr>
                        <a:t>Aktivitet</a:t>
                      </a:r>
                    </a:p>
                  </a:txBody>
                  <a:tcPr marL="50800" marR="50800" marT="50800" marB="50800" anchor="ctr" horzOverflow="overflow"/>
                </a:tc>
                <a:extLst>
                  <a:ext uri="{0D108BD9-81ED-4DB2-BD59-A6C34878D82A}">
                    <a16:rowId xmlns:a16="http://schemas.microsoft.com/office/drawing/2014/main" val="10000"/>
                  </a:ext>
                </a:extLst>
              </a:tr>
              <a:tr h="533400">
                <a:tc>
                  <a:txBody>
                    <a:bodyPr/>
                    <a:lstStyle/>
                    <a:p>
                      <a:pPr defTabSz="914400">
                        <a:defRPr>
                          <a:solidFill>
                            <a:srgbClr val="000000"/>
                          </a:solidFill>
                        </a:defRPr>
                      </a:pPr>
                      <a:r>
                        <a:rPr sz="1400">
                          <a:solidFill>
                            <a:srgbClr val="FFFFFF"/>
                          </a:solidFill>
                        </a:rPr>
                        <a:t>1</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Fakta og fiktion</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Skelne mellem fakta og fiktion samt indsigt i blandingsgenrernes udbredelse og funktion i det globaliserede samfund</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1: Faktatekster og fiktionstekter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1"/>
                  </a:ext>
                </a:extLst>
              </a:tr>
              <a:tr h="533400">
                <a:tc>
                  <a:txBody>
                    <a:bodyPr/>
                    <a:lstStyle/>
                    <a:p>
                      <a:pPr defTabSz="914400">
                        <a:defRPr>
                          <a:solidFill>
                            <a:srgbClr val="000000"/>
                          </a:solidFill>
                        </a:defRPr>
                      </a:pPr>
                      <a:r>
                        <a:rPr sz="1400">
                          <a:solidFill>
                            <a:srgbClr val="FFFFFF"/>
                          </a:solidFill>
                        </a:rPr>
                        <a:t>2</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Genrer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Viden om, at genrebegrebet er dynamisk; overblik over fakta-, fiktions- og blandingsgenrer; genreforventningens betydning for tekstoplevelsen </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2: Genrer og genreforventninger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2"/>
                  </a:ext>
                </a:extLst>
              </a:tr>
              <a:tr h="533400">
                <a:tc>
                  <a:txBody>
                    <a:bodyPr/>
                    <a:lstStyle/>
                    <a:p>
                      <a:pPr defTabSz="914400">
                        <a:defRPr>
                          <a:solidFill>
                            <a:srgbClr val="000000"/>
                          </a:solidFill>
                        </a:defRPr>
                      </a:pPr>
                      <a:r>
                        <a:rPr sz="1400">
                          <a:solidFill>
                            <a:srgbClr val="FFFFFF"/>
                          </a:solidFill>
                        </a:rPr>
                        <a:t>3</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Ord og tekst</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Indblik i, at sprog skaber verden, og at ord skifter betydning og tillægges betydning alt efter anvendelsesmåde og kontekst</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3: Ord og tekst</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3"/>
                  </a:ext>
                </a:extLst>
              </a:tr>
              <a:tr h="533400">
                <a:tc>
                  <a:txBody>
                    <a:bodyPr/>
                    <a:lstStyle/>
                    <a:p>
                      <a:pPr defTabSz="914400">
                        <a:defRPr>
                          <a:solidFill>
                            <a:srgbClr val="000000"/>
                          </a:solidFill>
                        </a:defRPr>
                      </a:pPr>
                      <a:r>
                        <a:rPr sz="1400">
                          <a:solidFill>
                            <a:srgbClr val="FFFFFF"/>
                          </a:solidFill>
                        </a:rPr>
                        <a:t>4-5</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Overtalelse</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Genkende appelformerne og de virkemidler, der understøtter disse; forstå hvordan appelformerne påvirker kommunikationen</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4: Overtalelse og manipulation</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4"/>
                  </a:ext>
                </a:extLst>
              </a:tr>
              <a:tr h="533400">
                <a:tc>
                  <a:txBody>
                    <a:bodyPr/>
                    <a:lstStyle/>
                    <a:p>
                      <a:pPr defTabSz="914400">
                        <a:defRPr>
                          <a:solidFill>
                            <a:srgbClr val="000000"/>
                          </a:solidFill>
                        </a:defRPr>
                      </a:pPr>
                      <a:r>
                        <a:rPr sz="1400">
                          <a:solidFill>
                            <a:srgbClr val="FFFFFF"/>
                          </a:solidFill>
                        </a:rPr>
                        <a:t>6</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Sproglig karakteristik</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Metode til karakteristik af stilen i en tekst; forståelse af, hvordan tekstens særlige stil opstår, og hvad karakteristikken af stilen kan bruges til</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5: Sproglig karakteristik</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5"/>
                  </a:ext>
                </a:extLst>
              </a:tr>
              <a:tr h="533400">
                <a:tc>
                  <a:txBody>
                    <a:bodyPr/>
                    <a:lstStyle/>
                    <a:p>
                      <a:pPr defTabSz="914400">
                        <a:defRPr>
                          <a:solidFill>
                            <a:srgbClr val="000000"/>
                          </a:solidFill>
                        </a:defRPr>
                      </a:pPr>
                      <a:r>
                        <a:rPr sz="1400">
                          <a:solidFill>
                            <a:srgbClr val="FFFFFF"/>
                          </a:solidFill>
                        </a:rPr>
                        <a:t>7</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Realplan og billedplan</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Genkende billedsprog; forståelse af, hvordan billedsprog opstår, og hvordan det anvendes i henholdsvis fakta, fiktion og blandingsgenrerne</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6: Realplan og billedplan</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6"/>
                  </a:ext>
                </a:extLst>
              </a:tr>
              <a:tr h="533400">
                <a:tc>
                  <a:txBody>
                    <a:bodyPr/>
                    <a:lstStyle/>
                    <a:p>
                      <a:pPr defTabSz="914400">
                        <a:defRPr>
                          <a:solidFill>
                            <a:srgbClr val="000000"/>
                          </a:solidFill>
                        </a:defRPr>
                      </a:pPr>
                      <a:r>
                        <a:rPr sz="1400">
                          <a:solidFill>
                            <a:srgbClr val="FFFFFF"/>
                          </a:solidFill>
                        </a:rPr>
                        <a:t>8</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Forfatter og fortæller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Genkende fortællersynsvinkel og skelne mellem forskellige fortæller-typer i fiktionstekster; fortællerens betydning for oplevelsen af teksten </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7: Forfatter og fortæller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7"/>
                  </a:ext>
                </a:extLst>
              </a:tr>
              <a:tr h="533400">
                <a:tc>
                  <a:txBody>
                    <a:bodyPr/>
                    <a:lstStyle/>
                    <a:p>
                      <a:pPr defTabSz="914400">
                        <a:defRPr>
                          <a:solidFill>
                            <a:srgbClr val="000000"/>
                          </a:solidFill>
                        </a:defRPr>
                      </a:pPr>
                      <a:r>
                        <a:rPr sz="1400">
                          <a:solidFill>
                            <a:srgbClr val="FFFFFF"/>
                          </a:solidFill>
                        </a:rPr>
                        <a:t>9</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Rækkefølge</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Viden om kompositionsprincipper; kompositionsanalyse af fakta, fiktion og blandingsgenrer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8: Rækkefølge og spænding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8"/>
                  </a:ext>
                </a:extLst>
              </a:tr>
              <a:tr h="533400">
                <a:tc>
                  <a:txBody>
                    <a:bodyPr/>
                    <a:lstStyle/>
                    <a:p>
                      <a:pPr defTabSz="914400">
                        <a:defRPr>
                          <a:solidFill>
                            <a:srgbClr val="000000"/>
                          </a:solidFill>
                        </a:defRPr>
                      </a:pPr>
                      <a:r>
                        <a:rPr sz="1400">
                          <a:solidFill>
                            <a:srgbClr val="FFFFFF"/>
                          </a:solidFill>
                        </a:rPr>
                        <a:t>10-11</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Motiver og tema</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Viden om motiver, tema og holdning; forståelse af sammenhængen mellem motiver, tema og tekstens holdning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9: Motiver og tema</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09"/>
                  </a:ext>
                </a:extLst>
              </a:tr>
              <a:tr h="533400">
                <a:tc>
                  <a:txBody>
                    <a:bodyPr/>
                    <a:lstStyle/>
                    <a:p>
                      <a:pPr defTabSz="914400">
                        <a:defRPr>
                          <a:solidFill>
                            <a:srgbClr val="000000"/>
                          </a:solidFill>
                        </a:defRPr>
                      </a:pPr>
                      <a:r>
                        <a:rPr sz="1400">
                          <a:solidFill>
                            <a:srgbClr val="FFFFFF"/>
                          </a:solidFill>
                        </a:rPr>
                        <a:t>12-13</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Analyse og fortolkning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Kende den hermeneutiske spiral og forskellige læsemetoder; viden om analyse, fortolkning, perspektivering som faser i mødet med teksten </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10: Oplevelse, analyse og fortolkning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A, B og/
eller C</a:t>
                      </a:r>
                    </a:p>
                  </a:txBody>
                  <a:tcPr marL="50800" marR="50800" marT="50800" marB="50800" anchor="ctr" horzOverflow="overflow"/>
                </a:tc>
                <a:extLst>
                  <a:ext uri="{0D108BD9-81ED-4DB2-BD59-A6C34878D82A}">
                    <a16:rowId xmlns:a16="http://schemas.microsoft.com/office/drawing/2014/main" val="10010"/>
                  </a:ext>
                </a:extLst>
              </a:tr>
              <a:tr h="533400">
                <a:tc>
                  <a:txBody>
                    <a:bodyPr/>
                    <a:lstStyle/>
                    <a:p>
                      <a:pPr defTabSz="914400">
                        <a:defRPr>
                          <a:solidFill>
                            <a:srgbClr val="000000"/>
                          </a:solidFill>
                        </a:defRPr>
                      </a:pPr>
                      <a:r>
                        <a:rPr sz="1400">
                          <a:solidFill>
                            <a:srgbClr val="FFFFFF"/>
                          </a:solidFill>
                        </a:rPr>
                        <a:t>14</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Opsamling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Overblik over viden tilegnet i grundforløbet; forståelse af danskfagets kernestof og centrale metoder</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1-10</a:t>
                      </a:r>
                    </a:p>
                  </a:txBody>
                  <a:tcPr marL="50800" marR="50800" marT="50800" marB="50800" anchor="ctr" horzOverflow="overflow"/>
                </a:tc>
                <a:tc>
                  <a:txBody>
                    <a:bodyPr/>
                    <a:lstStyle/>
                    <a:p>
                      <a:pPr algn="l" defTabSz="914400">
                        <a:defRPr sz="1400"/>
                      </a:pPr>
                      <a:endParaRPr/>
                    </a:p>
                  </a:txBody>
                  <a:tcPr marL="50800" marR="50800" marT="50800" marB="50800" anchor="ctr" horzOverflow="overflow"/>
                </a:tc>
                <a:extLst>
                  <a:ext uri="{0D108BD9-81ED-4DB2-BD59-A6C34878D82A}">
                    <a16:rowId xmlns:a16="http://schemas.microsoft.com/office/drawing/2014/main" val="10011"/>
                  </a:ext>
                </a:extLst>
              </a:tr>
              <a:tr h="533400">
                <a:tc>
                  <a:txBody>
                    <a:bodyPr/>
                    <a:lstStyle/>
                    <a:p>
                      <a:pPr defTabSz="914400">
                        <a:defRPr sz="1400"/>
                      </a:pPr>
                      <a:endParaRPr/>
                    </a:p>
                  </a:txBody>
                  <a:tcPr marL="50800" marR="50800" marT="50800" marB="50800" anchor="ctr" horzOverflow="overflow"/>
                </a:tc>
                <a:tc>
                  <a:txBody>
                    <a:bodyPr/>
                    <a:lstStyle/>
                    <a:p>
                      <a:pPr algn="l" defTabSz="914400">
                        <a:defRPr>
                          <a:solidFill>
                            <a:srgbClr val="000000"/>
                          </a:solidFill>
                        </a:defRPr>
                      </a:pPr>
                      <a:r>
                        <a:rPr sz="1400">
                          <a:solidFill>
                            <a:srgbClr val="414141"/>
                          </a:solidFill>
                        </a:rPr>
                        <a:t>Skriftlig formidling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Forstå vigtigheden af sproglig korrekthed; kende forskellige skrivekompentencer og skrivningens tolv bud</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Kapitel 11: Skriftlig formidling</a:t>
                      </a:r>
                    </a:p>
                  </a:txBody>
                  <a:tcPr marL="50800" marR="50800" marT="50800" marB="50800" anchor="ctr" horzOverflow="overflow"/>
                </a:tc>
                <a:tc>
                  <a:txBody>
                    <a:bodyPr/>
                    <a:lstStyle/>
                    <a:p>
                      <a:pPr algn="l" defTabSz="914400">
                        <a:defRPr>
                          <a:solidFill>
                            <a:srgbClr val="000000"/>
                          </a:solidFill>
                        </a:defRPr>
                      </a:pPr>
                      <a:r>
                        <a:rPr sz="1400">
                          <a:solidFill>
                            <a:srgbClr val="414141"/>
                          </a:solidFill>
                        </a:rPr>
                        <a:t>Opgave 1, 2 og 3</a:t>
                      </a:r>
                    </a:p>
                  </a:txBody>
                  <a:tcPr marL="50800" marR="50800" marT="50800" marB="50800" anchor="ctr" horzOverflow="overflow"/>
                </a:tc>
                <a:extLst>
                  <a:ext uri="{0D108BD9-81ED-4DB2-BD59-A6C34878D82A}">
                    <a16:rowId xmlns:a16="http://schemas.microsoft.com/office/drawing/2014/main" val="10012"/>
                  </a:ext>
                </a:extLst>
              </a:tr>
            </a:tbl>
          </a:graphicData>
        </a:graphic>
      </p:graphicFrame>
      <p:pic>
        <p:nvPicPr>
          <p:cNvPr id="155"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56"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Modul 1: Fakta og fiktion"/>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1: Fakta og fiktion</a:t>
            </a:r>
          </a:p>
        </p:txBody>
      </p:sp>
      <p:sp>
        <p:nvSpPr>
          <p:cNvPr id="159" name="Læringsmål…"/>
          <p:cNvSpPr>
            <a:spLocks noGrp="1"/>
          </p:cNvSpPr>
          <p:nvPr>
            <p:ph type="body" sz="half" idx="1"/>
          </p:nvPr>
        </p:nvSpPr>
        <p:spPr>
          <a:xfrm>
            <a:off x="508000" y="2425699"/>
            <a:ext cx="11988800" cy="3572670"/>
          </a:xfrm>
          <a:prstGeom prst="rect">
            <a:avLst/>
          </a:prstGeom>
        </p:spPr>
        <p:txBody>
          <a:bodyPr anchor="t"/>
          <a:lstStyle/>
          <a:p>
            <a:pPr marL="244347" indent="-244347" defTabSz="303783">
              <a:spcBef>
                <a:spcPts val="1200"/>
              </a:spcBef>
              <a:defRPr sz="1871"/>
            </a:pPr>
            <a:r>
              <a:t>Læringsmål</a:t>
            </a:r>
          </a:p>
          <a:p>
            <a:pPr marL="488695" lvl="1" indent="-244347" defTabSz="303783">
              <a:spcBef>
                <a:spcPts val="1200"/>
              </a:spcBef>
              <a:defRPr sz="1871"/>
            </a:pPr>
            <a:r>
              <a:t>At kunne skelne mellem fakta og fiktion</a:t>
            </a:r>
          </a:p>
          <a:p>
            <a:pPr marL="488695" lvl="1" indent="-244347" defTabSz="303783">
              <a:spcBef>
                <a:spcPts val="1200"/>
              </a:spcBef>
              <a:defRPr sz="1871"/>
            </a:pPr>
            <a:r>
              <a:t>At opnå indsigt i blandingsgenrernes udbredelse og funktion i det globaliserede samfund</a:t>
            </a:r>
          </a:p>
          <a:p>
            <a:pPr marL="244347" indent="-244347" defTabSz="303783">
              <a:spcBef>
                <a:spcPts val="1200"/>
              </a:spcBef>
              <a:defRPr sz="1871"/>
            </a:pPr>
            <a:r>
              <a:t>Kernestof</a:t>
            </a:r>
          </a:p>
          <a:p>
            <a:pPr marL="488695" lvl="1" indent="-244347" defTabSz="303783">
              <a:spcBef>
                <a:spcPts val="1200"/>
              </a:spcBef>
              <a:defRPr sz="1871"/>
            </a:pPr>
            <a:r>
              <a:t>Blandingsformer mellem fakta og fiktion: Autofiktion, “autentisk” fakta, traditionel og fiktionaliseret selvbiografi</a:t>
            </a:r>
          </a:p>
          <a:p>
            <a:pPr marL="244347" indent="-244347" defTabSz="303783">
              <a:spcBef>
                <a:spcPts val="1200"/>
              </a:spcBef>
              <a:defRPr sz="1871"/>
            </a:pPr>
            <a:r>
              <a:t>Materiale</a:t>
            </a:r>
          </a:p>
          <a:p>
            <a:pPr marL="488695" lvl="1" indent="-244347" defTabSz="303783">
              <a:spcBef>
                <a:spcPts val="1200"/>
              </a:spcBef>
              <a:defRPr sz="1871"/>
            </a:pPr>
            <a:r>
              <a:t>Kapitel 1: “Fakta og fiktion”</a:t>
            </a:r>
          </a:p>
        </p:txBody>
      </p:sp>
      <p:graphicFrame>
        <p:nvGraphicFramePr>
          <p:cNvPr id="160"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Begrebsafklaring (fakta, fiktion, blandingsformater)</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A </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35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B</a:t>
                      </a:r>
                    </a:p>
                  </a:txBody>
                  <a:tcPr marL="50800" marR="50800" marT="50800" marB="50800" anchor="ctr" horzOverflow="overflow"/>
                </a:tc>
                <a:extLst>
                  <a:ext uri="{0D108BD9-81ED-4DB2-BD59-A6C34878D82A}">
                    <a16:rowId xmlns:a16="http://schemas.microsoft.com/office/drawing/2014/main" val="10003"/>
                  </a:ext>
                </a:extLst>
              </a:tr>
              <a:tr h="490436">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Individuelt/parvis: Opgave C </a:t>
                      </a:r>
                    </a:p>
                  </a:txBody>
                  <a:tcPr marL="50800" marR="50800" marT="50800" marB="50800" anchor="ctr" horzOverflow="overflow"/>
                </a:tc>
                <a:extLst>
                  <a:ext uri="{0D108BD9-81ED-4DB2-BD59-A6C34878D82A}">
                    <a16:rowId xmlns:a16="http://schemas.microsoft.com/office/drawing/2014/main" val="10004"/>
                  </a:ext>
                </a:extLst>
              </a:tr>
              <a:tr h="7112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om begreberne “autofiktion”, “autentisk fakta” og “fiktionaliseret selvbiografi”</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61"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62"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Modul 2: Genrer"/>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2: Genrer</a:t>
            </a:r>
          </a:p>
        </p:txBody>
      </p:sp>
      <p:sp>
        <p:nvSpPr>
          <p:cNvPr id="165" name="Læringsmål…"/>
          <p:cNvSpPr>
            <a:spLocks noGrp="1"/>
          </p:cNvSpPr>
          <p:nvPr>
            <p:ph type="body" sz="half" idx="1"/>
          </p:nvPr>
        </p:nvSpPr>
        <p:spPr>
          <a:xfrm>
            <a:off x="508000" y="2425699"/>
            <a:ext cx="11988800" cy="3572670"/>
          </a:xfrm>
          <a:prstGeom prst="rect">
            <a:avLst/>
          </a:prstGeom>
        </p:spPr>
        <p:txBody>
          <a:bodyPr anchor="t"/>
          <a:lstStyle/>
          <a:p>
            <a:pPr marL="234950" indent="-234950" defTabSz="292100">
              <a:spcBef>
                <a:spcPts val="1200"/>
              </a:spcBef>
              <a:defRPr sz="1800"/>
            </a:pPr>
            <a:r>
              <a:t>Læringsmål</a:t>
            </a:r>
          </a:p>
          <a:p>
            <a:pPr marL="469900" lvl="1" indent="-234950" defTabSz="292100">
              <a:spcBef>
                <a:spcPts val="1200"/>
              </a:spcBef>
              <a:defRPr sz="1800"/>
            </a:pPr>
            <a:r>
              <a:t>At opnå forståelse af, at genrebegrebet er dynamisk, og at læserens genreforventning har stor betydning for oplevelsen af en tekst</a:t>
            </a:r>
          </a:p>
          <a:p>
            <a:pPr marL="469900" lvl="1" indent="-234950" defTabSz="292100">
              <a:spcBef>
                <a:spcPts val="1200"/>
              </a:spcBef>
              <a:defRPr sz="1800"/>
            </a:pPr>
            <a:r>
              <a:t>At få et overblik over forskellige fakta-, fiktions- og blandingsgenrer</a:t>
            </a:r>
          </a:p>
          <a:p>
            <a:pPr marL="234950" indent="-234950" defTabSz="292100">
              <a:spcBef>
                <a:spcPts val="1200"/>
              </a:spcBef>
              <a:defRPr sz="1800"/>
            </a:pPr>
            <a:r>
              <a:t>Kernestof</a:t>
            </a:r>
          </a:p>
          <a:p>
            <a:pPr marL="469900" lvl="1" indent="-234950" defTabSz="292100">
              <a:spcBef>
                <a:spcPts val="1200"/>
              </a:spcBef>
              <a:defRPr sz="1800"/>
            </a:pPr>
            <a:r>
              <a:t>Anvendelse af typiske faktagenrer i fiktionstekster: Dødsannonce, ansøgning, opskrift og højttalermeddelelser</a:t>
            </a:r>
          </a:p>
          <a:p>
            <a:pPr marL="234950" indent="-234950" defTabSz="292100">
              <a:spcBef>
                <a:spcPts val="1200"/>
              </a:spcBef>
              <a:defRPr sz="1800"/>
            </a:pPr>
            <a:r>
              <a:t>Materiale</a:t>
            </a:r>
          </a:p>
          <a:p>
            <a:pPr marL="469900" lvl="1" indent="-234950" defTabSz="292100">
              <a:spcBef>
                <a:spcPts val="1200"/>
              </a:spcBef>
              <a:defRPr sz="1800"/>
            </a:pPr>
            <a:r>
              <a:t>Kapitel 2: “Genrer og genreforventninger”</a:t>
            </a:r>
          </a:p>
        </p:txBody>
      </p:sp>
      <p:graphicFrame>
        <p:nvGraphicFramePr>
          <p:cNvPr id="166"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5300">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53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og diskussion af genreskemaet side 21</a:t>
                      </a:r>
                    </a:p>
                  </a:txBody>
                  <a:tcPr marL="50800" marR="50800" marT="50800" marB="50800" anchor="ctr" horzOverflow="overflow"/>
                </a:tc>
                <a:extLst>
                  <a:ext uri="{0D108BD9-81ED-4DB2-BD59-A6C34878D82A}">
                    <a16:rowId xmlns:a16="http://schemas.microsoft.com/office/drawing/2014/main" val="10001"/>
                  </a:ext>
                </a:extLst>
              </a:tr>
              <a:tr h="495300">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15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5300">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Parvis/klasse: Opgave B</a:t>
                      </a:r>
                    </a:p>
                  </a:txBody>
                  <a:tcPr marL="50800" marR="50800" marT="50800" marB="50800" anchor="ctr" horzOverflow="overflow"/>
                </a:tc>
                <a:extLst>
                  <a:ext uri="{0D108BD9-81ED-4DB2-BD59-A6C34878D82A}">
                    <a16:rowId xmlns:a16="http://schemas.microsoft.com/office/drawing/2014/main" val="10003"/>
                  </a:ext>
                </a:extLst>
              </a:tr>
              <a:tr h="495300">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25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C</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af begrebet “genrehybrid” og betydningen af læserens genreforventninger</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67"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68"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Modul 3: Ord og tekst"/>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3: Ord og tekst</a:t>
            </a:r>
          </a:p>
        </p:txBody>
      </p:sp>
      <p:sp>
        <p:nvSpPr>
          <p:cNvPr id="171" name="Læringsmål…"/>
          <p:cNvSpPr>
            <a:spLocks noGrp="1"/>
          </p:cNvSpPr>
          <p:nvPr>
            <p:ph type="body" sz="half" idx="1"/>
          </p:nvPr>
        </p:nvSpPr>
        <p:spPr>
          <a:xfrm>
            <a:off x="508000" y="2425699"/>
            <a:ext cx="11988800" cy="3572670"/>
          </a:xfrm>
          <a:prstGeom prst="rect">
            <a:avLst/>
          </a:prstGeom>
        </p:spPr>
        <p:txBody>
          <a:bodyPr anchor="t"/>
          <a:lstStyle/>
          <a:p>
            <a:pPr marL="211454" indent="-211454" defTabSz="262889">
              <a:spcBef>
                <a:spcPts val="1000"/>
              </a:spcBef>
              <a:defRPr sz="1619"/>
            </a:pPr>
            <a:r>
              <a:t>Læringsmål</a:t>
            </a:r>
          </a:p>
          <a:p>
            <a:pPr marL="422909" lvl="1" indent="-211454" defTabSz="262889">
              <a:spcBef>
                <a:spcPts val="1000"/>
              </a:spcBef>
              <a:defRPr sz="1619"/>
            </a:pPr>
            <a:r>
              <a:t>At opnå forståelse af, at ord skifter betydning og tillægges betydning alt efter anvendelse og kontekst</a:t>
            </a:r>
          </a:p>
          <a:p>
            <a:pPr marL="422909" lvl="1" indent="-211454" defTabSz="262889">
              <a:spcBef>
                <a:spcPts val="1000"/>
              </a:spcBef>
              <a:defRPr sz="1619"/>
            </a:pPr>
            <a:r>
              <a:t>At opnå forståelse af, at ord skaber vores verden, og at den måde, vi bruger ordene på, derfor er med til at farve vores forståelse af verden </a:t>
            </a:r>
          </a:p>
          <a:p>
            <a:pPr marL="211454" indent="-211454" defTabSz="262889">
              <a:spcBef>
                <a:spcPts val="1000"/>
              </a:spcBef>
              <a:defRPr sz="1619"/>
            </a:pPr>
            <a:r>
              <a:t>Kernestof</a:t>
            </a:r>
          </a:p>
          <a:p>
            <a:pPr marL="422909" lvl="1" indent="-211454" defTabSz="262889">
              <a:spcBef>
                <a:spcPts val="1000"/>
              </a:spcBef>
              <a:defRPr sz="1619"/>
            </a:pPr>
            <a:r>
              <a:t>Teksters anvendelse af ordenes “denotative” og “konnotative” betydning, “plus- og minusord”, “objektivt og subjektivt ordvalg” og forskellige semantiske felter - med fokus ordvalgets betydning for tekstens indhold</a:t>
            </a:r>
          </a:p>
          <a:p>
            <a:pPr marL="211454" indent="-211454" defTabSz="262889">
              <a:spcBef>
                <a:spcPts val="1000"/>
              </a:spcBef>
              <a:defRPr sz="1619"/>
            </a:pPr>
            <a:r>
              <a:t>Materiale</a:t>
            </a:r>
          </a:p>
          <a:p>
            <a:pPr marL="422909" lvl="1" indent="-211454" defTabSz="262889">
              <a:spcBef>
                <a:spcPts val="1000"/>
              </a:spcBef>
              <a:defRPr sz="1619"/>
            </a:pPr>
            <a:r>
              <a:t>Kapitel 3: “Ord og tekst”</a:t>
            </a:r>
          </a:p>
        </p:txBody>
      </p:sp>
      <p:graphicFrame>
        <p:nvGraphicFramePr>
          <p:cNvPr id="172"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711200">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af objektivt og subjektivt ordvalg (øvelse side 30) samt semantiske felter i teksterne af Carsten Jensen, Sven Hassel og Halfdan Rasmussen side 28 og 29 </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B</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30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Individuelt/parvis: Opgave C</a:t>
                      </a:r>
                    </a:p>
                  </a:txBody>
                  <a:tcPr marL="50800" marR="50800" marT="50800" marB="50800" anchor="ctr" horzOverflow="overflow"/>
                </a:tc>
                <a:extLst>
                  <a:ext uri="{0D108BD9-81ED-4DB2-BD59-A6C34878D82A}">
                    <a16:rowId xmlns:a16="http://schemas.microsoft.com/office/drawing/2014/main" val="10003"/>
                  </a:ext>
                </a:extLst>
              </a:tr>
              <a:tr h="490436">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4"/>
                  </a:ext>
                </a:extLst>
              </a:tr>
              <a:tr h="7112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Diskussion om anvendelse af subjektivt, støjende og stødende ordvalg på de sociale medier</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73"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74"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Modul 4-5: Overtalelse"/>
          <p:cNvSpPr>
            <a:spLocks noGrp="1"/>
          </p:cNvSpPr>
          <p:nvPr>
            <p:ph type="title"/>
          </p:nvPr>
        </p:nvSpPr>
        <p:spPr>
          <a:prstGeom prst="rect">
            <a:avLst/>
          </a:prstGeom>
        </p:spPr>
        <p:txBody>
          <a:bodyPr/>
          <a:lstStyle>
            <a:lvl1pPr algn="l">
              <a:defRPr sz="6400">
                <a:solidFill>
                  <a:schemeClr val="accent5">
                    <a:hueOff val="-411174"/>
                    <a:satOff val="4030"/>
                    <a:lumOff val="-29867"/>
                  </a:schemeClr>
                </a:solidFill>
              </a:defRPr>
            </a:lvl1pPr>
          </a:lstStyle>
          <a:p>
            <a:r>
              <a:t>Modul 4-5: Overtalelse</a:t>
            </a:r>
          </a:p>
        </p:txBody>
      </p:sp>
      <p:sp>
        <p:nvSpPr>
          <p:cNvPr id="177" name="Læringsmål…"/>
          <p:cNvSpPr>
            <a:spLocks noGrp="1"/>
          </p:cNvSpPr>
          <p:nvPr>
            <p:ph type="body" sz="half" idx="1"/>
          </p:nvPr>
        </p:nvSpPr>
        <p:spPr>
          <a:xfrm>
            <a:off x="508000" y="2425699"/>
            <a:ext cx="11988800" cy="3572670"/>
          </a:xfrm>
          <a:prstGeom prst="rect">
            <a:avLst/>
          </a:prstGeom>
        </p:spPr>
        <p:txBody>
          <a:bodyPr anchor="t"/>
          <a:lstStyle/>
          <a:p>
            <a:pPr marL="239648" indent="-239648" defTabSz="297941">
              <a:spcBef>
                <a:spcPts val="1200"/>
              </a:spcBef>
              <a:defRPr sz="1836"/>
            </a:pPr>
            <a:r>
              <a:t>Læringsmål</a:t>
            </a:r>
          </a:p>
          <a:p>
            <a:pPr marL="479297" lvl="1" indent="-239648" defTabSz="297941">
              <a:spcBef>
                <a:spcPts val="1200"/>
              </a:spcBef>
              <a:defRPr sz="1836"/>
            </a:pPr>
            <a:r>
              <a:t>At opnå forståelse af, hvordan afsenderens brug af appelformerne etos, logos og patos påvirker modtageren</a:t>
            </a:r>
          </a:p>
          <a:p>
            <a:pPr marL="479297" lvl="1" indent="-239648" defTabSz="297941">
              <a:spcBef>
                <a:spcPts val="1200"/>
              </a:spcBef>
              <a:defRPr sz="1836"/>
            </a:pPr>
            <a:r>
              <a:t>At opnå viden om, hvilke sproglige og argumentatoriske virkemidler der understøtter de forskellige appelformer</a:t>
            </a:r>
          </a:p>
          <a:p>
            <a:pPr marL="239648" indent="-239648" defTabSz="297941">
              <a:spcBef>
                <a:spcPts val="1200"/>
              </a:spcBef>
              <a:defRPr sz="1836"/>
            </a:pPr>
            <a:r>
              <a:t>Kernestof</a:t>
            </a:r>
          </a:p>
          <a:p>
            <a:pPr marL="479297" lvl="1" indent="-239648" defTabSz="297941">
              <a:spcBef>
                <a:spcPts val="1200"/>
              </a:spcBef>
              <a:defRPr sz="1836"/>
            </a:pPr>
            <a:r>
              <a:t>Argumentations- og diskursanalyse samt analyse af appelformerne </a:t>
            </a:r>
          </a:p>
          <a:p>
            <a:pPr marL="239648" indent="-239648" defTabSz="297941">
              <a:spcBef>
                <a:spcPts val="1200"/>
              </a:spcBef>
              <a:defRPr sz="1836"/>
            </a:pPr>
            <a:r>
              <a:t>Materiale</a:t>
            </a:r>
          </a:p>
          <a:p>
            <a:pPr marL="479297" lvl="1" indent="-239648" defTabSz="297941">
              <a:spcBef>
                <a:spcPts val="1200"/>
              </a:spcBef>
              <a:defRPr sz="1836"/>
            </a:pPr>
            <a:r>
              <a:t>Kapitel 4: “Overtalelse og manipulation”</a:t>
            </a:r>
          </a:p>
        </p:txBody>
      </p:sp>
      <p:graphicFrame>
        <p:nvGraphicFramePr>
          <p:cNvPr id="178" name="Tabel"/>
          <p:cNvGraphicFramePr/>
          <p:nvPr/>
        </p:nvGraphicFramePr>
        <p:xfrm>
          <a:off x="561181" y="6246018"/>
          <a:ext cx="11747501" cy="2971470"/>
        </p:xfrm>
        <a:graphic>
          <a:graphicData uri="http://schemas.openxmlformats.org/drawingml/2006/table">
            <a:tbl>
              <a:tblPr firstRow="1" bandRow="1">
                <a:tableStyleId>{4C3C2611-4C71-4FC5-86AE-919BDF0F9419}</a:tableStyleId>
              </a:tblPr>
              <a:tblGrid>
                <a:gridCol w="814784">
                  <a:extLst>
                    <a:ext uri="{9D8B030D-6E8A-4147-A177-3AD203B41FA5}">
                      <a16:colId xmlns:a16="http://schemas.microsoft.com/office/drawing/2014/main" val="20000"/>
                    </a:ext>
                  </a:extLst>
                </a:gridCol>
                <a:gridCol w="1166415">
                  <a:extLst>
                    <a:ext uri="{9D8B030D-6E8A-4147-A177-3AD203B41FA5}">
                      <a16:colId xmlns:a16="http://schemas.microsoft.com/office/drawing/2014/main" val="20001"/>
                    </a:ext>
                  </a:extLst>
                </a:gridCol>
                <a:gridCol w="9939338">
                  <a:extLst>
                    <a:ext uri="{9D8B030D-6E8A-4147-A177-3AD203B41FA5}">
                      <a16:colId xmlns:a16="http://schemas.microsoft.com/office/drawing/2014/main" val="20002"/>
                    </a:ext>
                  </a:extLst>
                </a:gridCol>
              </a:tblGrid>
              <a:tr h="497649">
                <a:tc>
                  <a:txBody>
                    <a:bodyPr/>
                    <a:lstStyle/>
                    <a:p>
                      <a:pPr defTabSz="914400"/>
                      <a:endParaRPr/>
                    </a:p>
                  </a:txBody>
                  <a:tcPr marL="50800" marR="50800" marT="50800" marB="50800" anchor="ctr" horzOverflow="overflow"/>
                </a:tc>
                <a:tc>
                  <a:txBody>
                    <a:bodyPr/>
                    <a:lstStyle/>
                    <a:p>
                      <a:pPr algn="l" defTabSz="914400">
                        <a:defRPr>
                          <a:solidFill>
                            <a:srgbClr val="000000"/>
                          </a:solidFill>
                        </a:defRPr>
                      </a:pPr>
                      <a:r>
                        <a:rPr>
                          <a:solidFill>
                            <a:srgbClr val="FFFFFF"/>
                          </a:solidFill>
                        </a:rPr>
                        <a:t>Tidsplan</a:t>
                      </a:r>
                    </a:p>
                  </a:txBody>
                  <a:tcPr marL="50800" marR="50800" marT="50800" marB="50800" anchor="ctr" horzOverflow="overflow"/>
                </a:tc>
                <a:tc>
                  <a:txBody>
                    <a:bodyPr/>
                    <a:lstStyle/>
                    <a:p>
                      <a:pPr algn="l" defTabSz="914400">
                        <a:defRPr>
                          <a:solidFill>
                            <a:srgbClr val="000000"/>
                          </a:solidFill>
                        </a:defRPr>
                      </a:pPr>
                      <a:r>
                        <a:rPr>
                          <a:solidFill>
                            <a:srgbClr val="FFFFFF"/>
                          </a:solidFill>
                        </a:rPr>
                        <a:t>Indhold</a:t>
                      </a:r>
                    </a:p>
                  </a:txBody>
                  <a:tcPr marL="50800" marR="50800" marT="50800" marB="50800" anchor="ctr" horzOverflow="overflow"/>
                </a:tc>
                <a:extLst>
                  <a:ext uri="{0D108BD9-81ED-4DB2-BD59-A6C34878D82A}">
                    <a16:rowId xmlns:a16="http://schemas.microsoft.com/office/drawing/2014/main" val="10000"/>
                  </a:ext>
                </a:extLst>
              </a:tr>
              <a:tr h="497649">
                <a:tc>
                  <a:txBody>
                    <a:bodyPr/>
                    <a:lstStyle/>
                    <a:p>
                      <a:pPr defTabSz="914400">
                        <a:defRPr>
                          <a:solidFill>
                            <a:srgbClr val="000000"/>
                          </a:solidFill>
                        </a:defRPr>
                      </a:pPr>
                      <a:r>
                        <a:rPr>
                          <a:solidFill>
                            <a:srgbClr val="414141"/>
                          </a:solidFill>
                        </a:rPr>
                        <a:t>1</a:t>
                      </a:r>
                    </a:p>
                  </a:txBody>
                  <a:tcPr marL="50800" marR="50800" marT="50800" marB="50800" anchor="ctr" horzOverflow="overflow"/>
                </a:tc>
                <a:tc>
                  <a:txBody>
                    <a:bodyPr/>
                    <a:lstStyle/>
                    <a:p>
                      <a:pPr algn="l" defTabSz="914400">
                        <a:defRPr>
                          <a:solidFill>
                            <a:srgbClr val="000000"/>
                          </a:solidFill>
                        </a:defRPr>
                      </a:pPr>
                      <a:r>
                        <a:rPr>
                          <a:solidFill>
                            <a:srgbClr val="414141"/>
                          </a:solidFill>
                        </a:rPr>
                        <a:t>10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Gennemgang af appelformerne (skema side 38-41) - fx via CL-øvelsen ‘Begrebsbingo’</a:t>
                      </a:r>
                    </a:p>
                  </a:txBody>
                  <a:tcPr marL="50800" marR="50800" marT="50800" marB="50800" anchor="ctr" horzOverflow="overflow"/>
                </a:tc>
                <a:extLst>
                  <a:ext uri="{0D108BD9-81ED-4DB2-BD59-A6C34878D82A}">
                    <a16:rowId xmlns:a16="http://schemas.microsoft.com/office/drawing/2014/main" val="10001"/>
                  </a:ext>
                </a:extLst>
              </a:tr>
              <a:tr h="490436">
                <a:tc>
                  <a:txBody>
                    <a:bodyPr/>
                    <a:lstStyle/>
                    <a:p>
                      <a:pPr defTabSz="914400">
                        <a:defRPr>
                          <a:solidFill>
                            <a:srgbClr val="000000"/>
                          </a:solidFill>
                        </a:defRPr>
                      </a:pPr>
                      <a:r>
                        <a:rPr>
                          <a:solidFill>
                            <a:srgbClr val="414141"/>
                          </a:solidFill>
                        </a:rPr>
                        <a:t>2</a:t>
                      </a:r>
                    </a:p>
                  </a:txBody>
                  <a:tcPr marL="50800" marR="50800" marT="50800" marB="50800" anchor="ctr" horzOverflow="overflow"/>
                </a:tc>
                <a:tc>
                  <a:txBody>
                    <a:bodyPr/>
                    <a:lstStyle/>
                    <a:p>
                      <a:pPr algn="l" defTabSz="914400">
                        <a:defRPr>
                          <a:solidFill>
                            <a:srgbClr val="000000"/>
                          </a:solidFill>
                        </a:defRPr>
                      </a:pPr>
                      <a:r>
                        <a:rPr>
                          <a:solidFill>
                            <a:srgbClr val="414141"/>
                          </a:solidFill>
                        </a:rPr>
                        <a:t>20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Opgave A</a:t>
                      </a:r>
                    </a:p>
                  </a:txBody>
                  <a:tcPr marL="50800" marR="50800" marT="50800" marB="50800" anchor="ctr" horzOverflow="overflow"/>
                </a:tc>
                <a:extLst>
                  <a:ext uri="{0D108BD9-81ED-4DB2-BD59-A6C34878D82A}">
                    <a16:rowId xmlns:a16="http://schemas.microsoft.com/office/drawing/2014/main" val="10002"/>
                  </a:ext>
                </a:extLst>
              </a:tr>
              <a:tr h="490436">
                <a:tc>
                  <a:txBody>
                    <a:bodyPr/>
                    <a:lstStyle/>
                    <a:p>
                      <a:pPr defTabSz="914400">
                        <a:defRPr>
                          <a:solidFill>
                            <a:srgbClr val="000000"/>
                          </a:solidFill>
                        </a:defRPr>
                      </a:pPr>
                      <a:r>
                        <a:rPr>
                          <a:solidFill>
                            <a:srgbClr val="414141"/>
                          </a:solidFill>
                        </a:rPr>
                        <a:t>3</a:t>
                      </a:r>
                    </a:p>
                  </a:txBody>
                  <a:tcPr marL="50800" marR="50800" marT="50800" marB="50800" anchor="ctr" horzOverflow="overflow"/>
                </a:tc>
                <a:tc>
                  <a:txBody>
                    <a:bodyPr/>
                    <a:lstStyle/>
                    <a:p>
                      <a:pPr algn="l" defTabSz="914400">
                        <a:defRPr>
                          <a:solidFill>
                            <a:srgbClr val="000000"/>
                          </a:solidFill>
                        </a:defRPr>
                      </a:pPr>
                      <a:r>
                        <a:rPr>
                          <a:solidFill>
                            <a:srgbClr val="414141"/>
                          </a:solidFill>
                        </a:rPr>
                        <a:t>40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Grupper/klasse: Opgave C</a:t>
                      </a:r>
                    </a:p>
                  </a:txBody>
                  <a:tcPr marL="50800" marR="50800" marT="50800" marB="50800" anchor="ctr" horzOverflow="overflow"/>
                </a:tc>
                <a:extLst>
                  <a:ext uri="{0D108BD9-81ED-4DB2-BD59-A6C34878D82A}">
                    <a16:rowId xmlns:a16="http://schemas.microsoft.com/office/drawing/2014/main" val="10003"/>
                  </a:ext>
                </a:extLst>
              </a:tr>
              <a:tr h="711200">
                <a:tc>
                  <a:txBody>
                    <a:bodyPr/>
                    <a:lstStyle/>
                    <a:p>
                      <a:pPr defTabSz="914400">
                        <a:defRPr>
                          <a:solidFill>
                            <a:srgbClr val="000000"/>
                          </a:solidFill>
                        </a:defRPr>
                      </a:pPr>
                      <a:r>
                        <a:rPr>
                          <a:solidFill>
                            <a:srgbClr val="414141"/>
                          </a:solidFill>
                        </a:rPr>
                        <a:t>4</a:t>
                      </a:r>
                    </a:p>
                  </a:txBody>
                  <a:tcPr marL="50800" marR="50800" marT="50800" marB="50800" anchor="ctr" horzOverflow="overflow"/>
                </a:tc>
                <a:tc>
                  <a:txBody>
                    <a:bodyPr/>
                    <a:lstStyle/>
                    <a:p>
                      <a:pPr algn="l" defTabSz="914400">
                        <a:defRPr>
                          <a:solidFill>
                            <a:srgbClr val="000000"/>
                          </a:solidFill>
                        </a:defRPr>
                      </a:pPr>
                      <a:r>
                        <a:rPr>
                          <a:solidFill>
                            <a:srgbClr val="414141"/>
                          </a:solidFill>
                        </a:rPr>
                        <a:t>15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Grupper: Igangsætning af opgave B (fortsætter i næste modul, som afrundes med en diskussion om appelformerne og andre argumentationskneb)</a:t>
                      </a:r>
                    </a:p>
                  </a:txBody>
                  <a:tcPr marL="50800" marR="50800" marT="50800" marB="50800" anchor="ctr" horzOverflow="overflow"/>
                </a:tc>
                <a:extLst>
                  <a:ext uri="{0D108BD9-81ED-4DB2-BD59-A6C34878D82A}">
                    <a16:rowId xmlns:a16="http://schemas.microsoft.com/office/drawing/2014/main" val="10004"/>
                  </a:ext>
                </a:extLst>
              </a:tr>
              <a:tr h="495300">
                <a:tc>
                  <a:txBody>
                    <a:bodyPr/>
                    <a:lstStyle/>
                    <a:p>
                      <a:pPr defTabSz="914400">
                        <a:defRPr>
                          <a:solidFill>
                            <a:srgbClr val="000000"/>
                          </a:solidFill>
                        </a:defRPr>
                      </a:pPr>
                      <a:r>
                        <a:rPr>
                          <a:solidFill>
                            <a:srgbClr val="414141"/>
                          </a:solidFill>
                        </a:rPr>
                        <a:t>5</a:t>
                      </a:r>
                    </a:p>
                  </a:txBody>
                  <a:tcPr marL="50800" marR="50800" marT="50800" marB="50800" anchor="ctr" horzOverflow="overflow"/>
                </a:tc>
                <a:tc>
                  <a:txBody>
                    <a:bodyPr/>
                    <a:lstStyle/>
                    <a:p>
                      <a:pPr algn="l" defTabSz="914400">
                        <a:defRPr>
                          <a:solidFill>
                            <a:srgbClr val="000000"/>
                          </a:solidFill>
                        </a:defRPr>
                      </a:pPr>
                      <a:r>
                        <a:rPr>
                          <a:solidFill>
                            <a:srgbClr val="414141"/>
                          </a:solidFill>
                        </a:rPr>
                        <a:t>5 min</a:t>
                      </a:r>
                    </a:p>
                  </a:txBody>
                  <a:tcPr marL="50800" marR="50800" marT="50800" marB="50800" anchor="ctr" horzOverflow="overflow"/>
                </a:tc>
                <a:tc>
                  <a:txBody>
                    <a:bodyPr/>
                    <a:lstStyle/>
                    <a:p>
                      <a:pPr algn="l" defTabSz="914400">
                        <a:defRPr>
                          <a:solidFill>
                            <a:srgbClr val="000000"/>
                          </a:solidFill>
                        </a:defRPr>
                      </a:pPr>
                      <a:r>
                        <a:rPr>
                          <a:solidFill>
                            <a:srgbClr val="414141"/>
                          </a:solidFill>
                        </a:rPr>
                        <a:t>Klasse: Opsamling</a:t>
                      </a:r>
                    </a:p>
                  </a:txBody>
                  <a:tcPr marL="50800" marR="50800" marT="50800" marB="50800" anchor="ctr" horzOverflow="overflow"/>
                </a:tc>
                <a:extLst>
                  <a:ext uri="{0D108BD9-81ED-4DB2-BD59-A6C34878D82A}">
                    <a16:rowId xmlns:a16="http://schemas.microsoft.com/office/drawing/2014/main" val="10005"/>
                  </a:ext>
                </a:extLst>
              </a:tr>
            </a:tbl>
          </a:graphicData>
        </a:graphic>
      </p:graphicFrame>
      <p:pic>
        <p:nvPicPr>
          <p:cNvPr id="179" name="pasted-image.tiff" descr="pasted-image.tiff"/>
          <p:cNvPicPr>
            <a:picLocks noChangeAspect="1"/>
          </p:cNvPicPr>
          <p:nvPr/>
        </p:nvPicPr>
        <p:blipFill>
          <a:blip r:embed="rId2">
            <a:extLst/>
          </a:blip>
          <a:stretch>
            <a:fillRect/>
          </a:stretch>
        </p:blipFill>
        <p:spPr>
          <a:xfrm>
            <a:off x="12107333" y="8597900"/>
            <a:ext cx="914401" cy="1066800"/>
          </a:xfrm>
          <a:prstGeom prst="rect">
            <a:avLst/>
          </a:prstGeom>
          <a:ln w="12700">
            <a:miter lim="400000"/>
          </a:ln>
        </p:spPr>
      </p:pic>
      <p:pic>
        <p:nvPicPr>
          <p:cNvPr id="180" name="pasted-image.tiff" descr="pasted-image.tiff"/>
          <p:cNvPicPr>
            <a:picLocks noChangeAspect="1"/>
          </p:cNvPicPr>
          <p:nvPr/>
        </p:nvPicPr>
        <p:blipFill>
          <a:blip r:embed="rId3">
            <a:extLst/>
          </a:blip>
          <a:stretch>
            <a:fillRect/>
          </a:stretch>
        </p:blipFill>
        <p:spPr>
          <a:xfrm>
            <a:off x="10978951" y="666650"/>
            <a:ext cx="1486099" cy="1486100"/>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2663</Words>
  <Application>Microsoft Office PowerPoint</Application>
  <PresentationFormat>Custom</PresentationFormat>
  <Paragraphs>394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Bodoni SvtyTwo ITC TT-Book</vt:lpstr>
      <vt:lpstr>Helvetica</vt:lpstr>
      <vt:lpstr>Helvetica Neue</vt:lpstr>
      <vt:lpstr>Palatino</vt:lpstr>
      <vt:lpstr>Tahoma</vt:lpstr>
      <vt:lpstr>Zapf Dingbats</vt:lpstr>
      <vt:lpstr>New_Template4</vt:lpstr>
      <vt:lpstr>Dansk i grundforløbet</vt:lpstr>
      <vt:lpstr>Orientering til læreren</vt:lpstr>
      <vt:lpstr>Grundforløbet i dansk</vt:lpstr>
      <vt:lpstr>Grundforløbet i dansk</vt:lpstr>
      <vt:lpstr>Plan for grundforløbet</vt:lpstr>
      <vt:lpstr>Modul 1: Fakta og fiktion</vt:lpstr>
      <vt:lpstr>Modul 2: Genrer</vt:lpstr>
      <vt:lpstr>Modul 3: Ord og tekst</vt:lpstr>
      <vt:lpstr>Modul 4-5: Overtalelse</vt:lpstr>
      <vt:lpstr>Modul 6: Sproglig karakteristik</vt:lpstr>
      <vt:lpstr>Modul 7: Realplan og billedplan</vt:lpstr>
      <vt:lpstr>Modul 8: Forfatter og fortæller</vt:lpstr>
      <vt:lpstr>Modul 9: Rækkefølge</vt:lpstr>
      <vt:lpstr>Modul 10-11: Motiver og tema</vt:lpstr>
      <vt:lpstr>Modul 12-13: Analyse og fortolkning</vt:lpstr>
      <vt:lpstr>Skriftlig formidling</vt:lpstr>
      <vt:lpstr>Ideer til CL-øvelser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 i grundforløbet</dc:title>
  <dc:creator>Mette Ravn</dc:creator>
  <cp:lastModifiedBy>Mette Ravn</cp:lastModifiedBy>
  <cp:revision>1</cp:revision>
  <dcterms:modified xsi:type="dcterms:W3CDTF">2017-06-04T05:56:13Z</dcterms:modified>
</cp:coreProperties>
</file>